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8" r:id="rId4"/>
    <p:sldId id="269" r:id="rId5"/>
    <p:sldId id="259" r:id="rId6"/>
    <p:sldId id="262" r:id="rId7"/>
    <p:sldId id="266" r:id="rId8"/>
    <p:sldId id="264" r:id="rId9"/>
    <p:sldId id="272" r:id="rId10"/>
    <p:sldId id="275" r:id="rId11"/>
    <p:sldId id="274" r:id="rId12"/>
    <p:sldId id="276" r:id="rId13"/>
    <p:sldId id="265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/>
    <p:restoredTop sz="94688"/>
  </p:normalViewPr>
  <p:slideViewPr>
    <p:cSldViewPr snapToGrid="0" snapToObjects="1">
      <p:cViewPr varScale="1">
        <p:scale>
          <a:sx n="84" d="100"/>
          <a:sy n="84" d="100"/>
        </p:scale>
        <p:origin x="20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A32A7-12F5-6547-9A34-152447E674C4}" type="doc">
      <dgm:prSet loTypeId="urn:microsoft.com/office/officeart/2005/8/layout/hProcess11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781C4DFA-BAFA-F042-B922-7E5D61AC24AA}">
      <dgm:prSet phldrT="[Texto]" custT="1"/>
      <dgm:spPr/>
      <dgm:t>
        <a:bodyPr/>
        <a:lstStyle/>
        <a:p>
          <a:r>
            <a:rPr lang="pt-BR" sz="2800" b="1" dirty="0" smtClean="0"/>
            <a:t>Out. Nov./2017</a:t>
          </a:r>
        </a:p>
        <a:p>
          <a:r>
            <a:rPr lang="pt-BR" sz="2300" dirty="0" smtClean="0"/>
            <a:t>Estruturação do Projeto</a:t>
          </a:r>
          <a:endParaRPr lang="pt-BR" sz="2300" dirty="0"/>
        </a:p>
      </dgm:t>
    </dgm:pt>
    <dgm:pt modelId="{137B3583-3459-2845-B1AE-8A02D0E4DC97}" type="parTrans" cxnId="{ECDB9B2E-7301-D348-9EAB-B908702296BD}">
      <dgm:prSet/>
      <dgm:spPr/>
      <dgm:t>
        <a:bodyPr/>
        <a:lstStyle/>
        <a:p>
          <a:endParaRPr lang="pt-BR"/>
        </a:p>
      </dgm:t>
    </dgm:pt>
    <dgm:pt modelId="{603A48E2-E667-5347-A17F-BAF036E205C8}" type="sibTrans" cxnId="{ECDB9B2E-7301-D348-9EAB-B908702296BD}">
      <dgm:prSet/>
      <dgm:spPr/>
      <dgm:t>
        <a:bodyPr/>
        <a:lstStyle/>
        <a:p>
          <a:endParaRPr lang="pt-BR"/>
        </a:p>
      </dgm:t>
    </dgm:pt>
    <dgm:pt modelId="{FB167811-F8B8-DD43-BABB-35EE198AF46A}">
      <dgm:prSet phldrT="[Texto]" custT="1"/>
      <dgm:spPr/>
      <dgm:t>
        <a:bodyPr/>
        <a:lstStyle/>
        <a:p>
          <a:r>
            <a:rPr lang="pt-BR" sz="2700" b="1" dirty="0" smtClean="0"/>
            <a:t>Dezembro/2017</a:t>
          </a:r>
        </a:p>
        <a:p>
          <a:r>
            <a:rPr lang="pt-BR" sz="2400" dirty="0" smtClean="0"/>
            <a:t>Testes</a:t>
          </a:r>
          <a:endParaRPr lang="pt-BR" sz="2400" dirty="0"/>
        </a:p>
      </dgm:t>
    </dgm:pt>
    <dgm:pt modelId="{00707F33-4E50-754C-9D0C-7CFED834D907}" type="parTrans" cxnId="{89F8E1F2-0ABB-3448-84D0-94548AC63C54}">
      <dgm:prSet/>
      <dgm:spPr/>
      <dgm:t>
        <a:bodyPr/>
        <a:lstStyle/>
        <a:p>
          <a:endParaRPr lang="pt-BR"/>
        </a:p>
      </dgm:t>
    </dgm:pt>
    <dgm:pt modelId="{740DDA06-556A-A544-9F00-C4F413E179F2}" type="sibTrans" cxnId="{89F8E1F2-0ABB-3448-84D0-94548AC63C54}">
      <dgm:prSet/>
      <dgm:spPr/>
      <dgm:t>
        <a:bodyPr/>
        <a:lstStyle/>
        <a:p>
          <a:endParaRPr lang="pt-BR"/>
        </a:p>
      </dgm:t>
    </dgm:pt>
    <dgm:pt modelId="{D7E91CDC-B1E3-4744-8035-36B94695D629}">
      <dgm:prSet phldrT="[Texto]" custT="1"/>
      <dgm:spPr/>
      <dgm:t>
        <a:bodyPr/>
        <a:lstStyle/>
        <a:p>
          <a:r>
            <a:rPr lang="pt-BR" sz="3200" b="1" dirty="0" smtClean="0"/>
            <a:t>2018</a:t>
          </a:r>
        </a:p>
        <a:p>
          <a:r>
            <a:rPr lang="pt-BR" sz="2400" dirty="0" smtClean="0"/>
            <a:t>Consolidação</a:t>
          </a:r>
          <a:endParaRPr lang="pt-BR" sz="2400" dirty="0"/>
        </a:p>
      </dgm:t>
    </dgm:pt>
    <dgm:pt modelId="{8C2A9BB6-E2F9-7644-812A-64B075C2E7F1}" type="parTrans" cxnId="{03CDCEDA-28C3-F94F-8726-0D4FBE520EB0}">
      <dgm:prSet/>
      <dgm:spPr/>
      <dgm:t>
        <a:bodyPr/>
        <a:lstStyle/>
        <a:p>
          <a:endParaRPr lang="pt-BR"/>
        </a:p>
      </dgm:t>
    </dgm:pt>
    <dgm:pt modelId="{9EB869F4-A489-5C40-84E2-07F529A6F0C5}" type="sibTrans" cxnId="{03CDCEDA-28C3-F94F-8726-0D4FBE520EB0}">
      <dgm:prSet/>
      <dgm:spPr/>
      <dgm:t>
        <a:bodyPr/>
        <a:lstStyle/>
        <a:p>
          <a:endParaRPr lang="pt-BR"/>
        </a:p>
      </dgm:t>
    </dgm:pt>
    <dgm:pt modelId="{A90E286B-0A2B-3248-A22D-F989C8634AA3}">
      <dgm:prSet custT="1"/>
      <dgm:spPr/>
      <dgm:t>
        <a:bodyPr/>
        <a:lstStyle/>
        <a:p>
          <a:r>
            <a:rPr lang="pt-BR" sz="2700" b="1" dirty="0" smtClean="0">
              <a:latin typeface="Apple Braille" charset="0"/>
              <a:ea typeface="Apple Braille" charset="0"/>
              <a:cs typeface="Apple Braille" charset="0"/>
            </a:rPr>
            <a:t>Dezembro/2018</a:t>
          </a:r>
        </a:p>
        <a:p>
          <a:r>
            <a:rPr lang="pt-BR" sz="2400" dirty="0" smtClean="0">
              <a:latin typeface="+mn-lt"/>
              <a:ea typeface="Apple Braille" charset="0"/>
              <a:cs typeface="Apple Braille" charset="0"/>
            </a:rPr>
            <a:t>Publicação:</a:t>
          </a:r>
          <a:br>
            <a:rPr lang="pt-BR" sz="2400" dirty="0" smtClean="0">
              <a:latin typeface="+mn-lt"/>
              <a:ea typeface="Apple Braille" charset="0"/>
              <a:cs typeface="Apple Braille" charset="0"/>
            </a:rPr>
          </a:br>
          <a:r>
            <a:rPr lang="pt-BR" sz="2400" dirty="0" smtClean="0">
              <a:latin typeface="+mn-lt"/>
              <a:ea typeface="Apple Braille" charset="0"/>
              <a:cs typeface="Apple Braille" charset="0"/>
            </a:rPr>
            <a:t>1º Observatório</a:t>
          </a:r>
          <a:endParaRPr lang="pt-BR" sz="2400" dirty="0">
            <a:latin typeface="+mn-lt"/>
            <a:ea typeface="Apple Braille" charset="0"/>
            <a:cs typeface="Apple Braille" charset="0"/>
          </a:endParaRPr>
        </a:p>
      </dgm:t>
    </dgm:pt>
    <dgm:pt modelId="{0F271A90-066D-5240-8D40-DA07C0160C7A}" type="parTrans" cxnId="{4BC5E84E-30DD-C046-9BE1-B90312231709}">
      <dgm:prSet/>
      <dgm:spPr/>
      <dgm:t>
        <a:bodyPr/>
        <a:lstStyle/>
        <a:p>
          <a:endParaRPr lang="pt-BR"/>
        </a:p>
      </dgm:t>
    </dgm:pt>
    <dgm:pt modelId="{C80EF7BD-A018-C74C-818F-937A92E198EC}" type="sibTrans" cxnId="{4BC5E84E-30DD-C046-9BE1-B90312231709}">
      <dgm:prSet/>
      <dgm:spPr/>
      <dgm:t>
        <a:bodyPr/>
        <a:lstStyle/>
        <a:p>
          <a:endParaRPr lang="pt-BR"/>
        </a:p>
      </dgm:t>
    </dgm:pt>
    <dgm:pt modelId="{D4905502-3B43-274E-BF56-37ED287F5CB2}" type="pres">
      <dgm:prSet presAssocID="{51DA32A7-12F5-6547-9A34-152447E674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3BAFF4E-1284-BD4F-B5EC-6136651B0EE0}" type="pres">
      <dgm:prSet presAssocID="{51DA32A7-12F5-6547-9A34-152447E674C4}" presName="arrow" presStyleLbl="bgShp" presStyleIdx="0" presStyleCnt="1" custLinFactNeighborX="250" custLinFactNeighborY="2972"/>
      <dgm:spPr/>
      <dgm:t>
        <a:bodyPr/>
        <a:lstStyle/>
        <a:p>
          <a:endParaRPr lang="pt-BR"/>
        </a:p>
      </dgm:t>
    </dgm:pt>
    <dgm:pt modelId="{B91FC6E9-36DD-3B42-9946-661FB8CCFC9D}" type="pres">
      <dgm:prSet presAssocID="{51DA32A7-12F5-6547-9A34-152447E674C4}" presName="points" presStyleCnt="0"/>
      <dgm:spPr/>
      <dgm:t>
        <a:bodyPr/>
        <a:lstStyle/>
        <a:p>
          <a:endParaRPr lang="pt-BR"/>
        </a:p>
      </dgm:t>
    </dgm:pt>
    <dgm:pt modelId="{B76D734F-755B-C945-B376-7BDD6AA5ECBC}" type="pres">
      <dgm:prSet presAssocID="{781C4DFA-BAFA-F042-B922-7E5D61AC24AA}" presName="compositeA" presStyleCnt="0"/>
      <dgm:spPr/>
      <dgm:t>
        <a:bodyPr/>
        <a:lstStyle/>
        <a:p>
          <a:endParaRPr lang="pt-BR"/>
        </a:p>
      </dgm:t>
    </dgm:pt>
    <dgm:pt modelId="{53A4FEF7-9689-244D-90EB-69B8D326E3E7}" type="pres">
      <dgm:prSet presAssocID="{781C4DFA-BAFA-F042-B922-7E5D61AC24AA}" presName="textA" presStyleLbl="revTx" presStyleIdx="0" presStyleCnt="4" custScaleX="13744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518B5A0-38E7-0248-9B59-E15DCA91F75B}" type="pres">
      <dgm:prSet presAssocID="{781C4DFA-BAFA-F042-B922-7E5D61AC24AA}" presName="circleA" presStyleLbl="node1" presStyleIdx="0" presStyleCnt="4"/>
      <dgm:spPr/>
      <dgm:t>
        <a:bodyPr/>
        <a:lstStyle/>
        <a:p>
          <a:endParaRPr lang="pt-BR"/>
        </a:p>
      </dgm:t>
    </dgm:pt>
    <dgm:pt modelId="{5247E755-A279-4F4D-B6A8-E38CB2D52EAA}" type="pres">
      <dgm:prSet presAssocID="{781C4DFA-BAFA-F042-B922-7E5D61AC24AA}" presName="spaceA" presStyleCnt="0"/>
      <dgm:spPr/>
      <dgm:t>
        <a:bodyPr/>
        <a:lstStyle/>
        <a:p>
          <a:endParaRPr lang="pt-BR"/>
        </a:p>
      </dgm:t>
    </dgm:pt>
    <dgm:pt modelId="{C19F7E87-E996-5A46-A347-EBE50E1A96C9}" type="pres">
      <dgm:prSet presAssocID="{603A48E2-E667-5347-A17F-BAF036E205C8}" presName="space" presStyleCnt="0"/>
      <dgm:spPr/>
      <dgm:t>
        <a:bodyPr/>
        <a:lstStyle/>
        <a:p>
          <a:endParaRPr lang="pt-BR"/>
        </a:p>
      </dgm:t>
    </dgm:pt>
    <dgm:pt modelId="{FB1D5874-12C7-FF4E-8B6B-442D95194293}" type="pres">
      <dgm:prSet presAssocID="{FB167811-F8B8-DD43-BABB-35EE198AF46A}" presName="compositeB" presStyleCnt="0"/>
      <dgm:spPr/>
      <dgm:t>
        <a:bodyPr/>
        <a:lstStyle/>
        <a:p>
          <a:endParaRPr lang="pt-BR"/>
        </a:p>
      </dgm:t>
    </dgm:pt>
    <dgm:pt modelId="{4ABC5922-3B9B-DC40-ABD4-810ED91F53B0}" type="pres">
      <dgm:prSet presAssocID="{FB167811-F8B8-DD43-BABB-35EE198AF46A}" presName="textB" presStyleLbl="revTx" presStyleIdx="1" presStyleCnt="4" custScaleX="12734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08BF26-DF73-7848-A6D5-CDA8102C9E2C}" type="pres">
      <dgm:prSet presAssocID="{FB167811-F8B8-DD43-BABB-35EE198AF46A}" presName="circleB" presStyleLbl="node1" presStyleIdx="1" presStyleCnt="4"/>
      <dgm:spPr/>
      <dgm:t>
        <a:bodyPr/>
        <a:lstStyle/>
        <a:p>
          <a:endParaRPr lang="pt-BR"/>
        </a:p>
      </dgm:t>
    </dgm:pt>
    <dgm:pt modelId="{6FEE4535-1687-9445-8E4C-16D11D3F3582}" type="pres">
      <dgm:prSet presAssocID="{FB167811-F8B8-DD43-BABB-35EE198AF46A}" presName="spaceB" presStyleCnt="0"/>
      <dgm:spPr/>
      <dgm:t>
        <a:bodyPr/>
        <a:lstStyle/>
        <a:p>
          <a:endParaRPr lang="pt-BR"/>
        </a:p>
      </dgm:t>
    </dgm:pt>
    <dgm:pt modelId="{1C0DD71E-310F-3C42-9933-906C970C3C74}" type="pres">
      <dgm:prSet presAssocID="{740DDA06-556A-A544-9F00-C4F413E179F2}" presName="space" presStyleCnt="0"/>
      <dgm:spPr/>
      <dgm:t>
        <a:bodyPr/>
        <a:lstStyle/>
        <a:p>
          <a:endParaRPr lang="pt-BR"/>
        </a:p>
      </dgm:t>
    </dgm:pt>
    <dgm:pt modelId="{ADF87950-84CA-D54F-9DD2-468A43624BD4}" type="pres">
      <dgm:prSet presAssocID="{D7E91CDC-B1E3-4744-8035-36B94695D629}" presName="compositeA" presStyleCnt="0"/>
      <dgm:spPr/>
      <dgm:t>
        <a:bodyPr/>
        <a:lstStyle/>
        <a:p>
          <a:endParaRPr lang="pt-BR"/>
        </a:p>
      </dgm:t>
    </dgm:pt>
    <dgm:pt modelId="{AD0C3F41-CDCE-C341-8966-1E5672083A0C}" type="pres">
      <dgm:prSet presAssocID="{D7E91CDC-B1E3-4744-8035-36B94695D629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F6E723-FDDD-9341-9FD3-B506367B2433}" type="pres">
      <dgm:prSet presAssocID="{D7E91CDC-B1E3-4744-8035-36B94695D629}" presName="circleA" presStyleLbl="node1" presStyleIdx="2" presStyleCnt="4"/>
      <dgm:spPr/>
      <dgm:t>
        <a:bodyPr/>
        <a:lstStyle/>
        <a:p>
          <a:endParaRPr lang="pt-BR"/>
        </a:p>
      </dgm:t>
    </dgm:pt>
    <dgm:pt modelId="{0037D72E-7BB3-F045-8B90-BF265DC036BB}" type="pres">
      <dgm:prSet presAssocID="{D7E91CDC-B1E3-4744-8035-36B94695D629}" presName="spaceA" presStyleCnt="0"/>
      <dgm:spPr/>
      <dgm:t>
        <a:bodyPr/>
        <a:lstStyle/>
        <a:p>
          <a:endParaRPr lang="pt-BR"/>
        </a:p>
      </dgm:t>
    </dgm:pt>
    <dgm:pt modelId="{A5C1D6D2-C815-AA45-8B3C-FA86561B78EE}" type="pres">
      <dgm:prSet presAssocID="{9EB869F4-A489-5C40-84E2-07F529A6F0C5}" presName="space" presStyleCnt="0"/>
      <dgm:spPr/>
      <dgm:t>
        <a:bodyPr/>
        <a:lstStyle/>
        <a:p>
          <a:endParaRPr lang="pt-BR"/>
        </a:p>
      </dgm:t>
    </dgm:pt>
    <dgm:pt modelId="{78D783FE-766E-A94C-81A1-C2029A98A462}" type="pres">
      <dgm:prSet presAssocID="{A90E286B-0A2B-3248-A22D-F989C8634AA3}" presName="compositeB" presStyleCnt="0"/>
      <dgm:spPr/>
      <dgm:t>
        <a:bodyPr/>
        <a:lstStyle/>
        <a:p>
          <a:endParaRPr lang="pt-BR"/>
        </a:p>
      </dgm:t>
    </dgm:pt>
    <dgm:pt modelId="{9C2F4822-2622-3E45-BA5D-868E05496EEE}" type="pres">
      <dgm:prSet presAssocID="{A90E286B-0A2B-3248-A22D-F989C8634AA3}" presName="textB" presStyleLbl="revTx" presStyleIdx="3" presStyleCnt="4" custScaleX="1281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A70882-E714-3844-AC3A-77192C6AE64F}" type="pres">
      <dgm:prSet presAssocID="{A90E286B-0A2B-3248-A22D-F989C8634AA3}" presName="circleB" presStyleLbl="node1" presStyleIdx="3" presStyleCnt="4"/>
      <dgm:spPr/>
      <dgm:t>
        <a:bodyPr/>
        <a:lstStyle/>
        <a:p>
          <a:endParaRPr lang="pt-BR"/>
        </a:p>
      </dgm:t>
    </dgm:pt>
    <dgm:pt modelId="{DA8003D0-13D5-2C4F-AEC6-A5497DAE4F9B}" type="pres">
      <dgm:prSet presAssocID="{A90E286B-0A2B-3248-A22D-F989C8634AA3}" presName="spaceB" presStyleCnt="0"/>
      <dgm:spPr/>
      <dgm:t>
        <a:bodyPr/>
        <a:lstStyle/>
        <a:p>
          <a:endParaRPr lang="pt-BR"/>
        </a:p>
      </dgm:t>
    </dgm:pt>
  </dgm:ptLst>
  <dgm:cxnLst>
    <dgm:cxn modelId="{03CDCEDA-28C3-F94F-8726-0D4FBE520EB0}" srcId="{51DA32A7-12F5-6547-9A34-152447E674C4}" destId="{D7E91CDC-B1E3-4744-8035-36B94695D629}" srcOrd="2" destOrd="0" parTransId="{8C2A9BB6-E2F9-7644-812A-64B075C2E7F1}" sibTransId="{9EB869F4-A489-5C40-84E2-07F529A6F0C5}"/>
    <dgm:cxn modelId="{10F76076-6FB9-C648-B048-49B77BC00171}" type="presOf" srcId="{A90E286B-0A2B-3248-A22D-F989C8634AA3}" destId="{9C2F4822-2622-3E45-BA5D-868E05496EEE}" srcOrd="0" destOrd="0" presId="urn:microsoft.com/office/officeart/2005/8/layout/hProcess11"/>
    <dgm:cxn modelId="{ECDB9B2E-7301-D348-9EAB-B908702296BD}" srcId="{51DA32A7-12F5-6547-9A34-152447E674C4}" destId="{781C4DFA-BAFA-F042-B922-7E5D61AC24AA}" srcOrd="0" destOrd="0" parTransId="{137B3583-3459-2845-B1AE-8A02D0E4DC97}" sibTransId="{603A48E2-E667-5347-A17F-BAF036E205C8}"/>
    <dgm:cxn modelId="{4BC5E84E-30DD-C046-9BE1-B90312231709}" srcId="{51DA32A7-12F5-6547-9A34-152447E674C4}" destId="{A90E286B-0A2B-3248-A22D-F989C8634AA3}" srcOrd="3" destOrd="0" parTransId="{0F271A90-066D-5240-8D40-DA07C0160C7A}" sibTransId="{C80EF7BD-A018-C74C-818F-937A92E198EC}"/>
    <dgm:cxn modelId="{093EA733-67C8-FD4E-8C3C-B69E901EDC1C}" type="presOf" srcId="{781C4DFA-BAFA-F042-B922-7E5D61AC24AA}" destId="{53A4FEF7-9689-244D-90EB-69B8D326E3E7}" srcOrd="0" destOrd="0" presId="urn:microsoft.com/office/officeart/2005/8/layout/hProcess11"/>
    <dgm:cxn modelId="{5D94B4BF-F841-2C4B-AB00-1C5465E90709}" type="presOf" srcId="{D7E91CDC-B1E3-4744-8035-36B94695D629}" destId="{AD0C3F41-CDCE-C341-8966-1E5672083A0C}" srcOrd="0" destOrd="0" presId="urn:microsoft.com/office/officeart/2005/8/layout/hProcess11"/>
    <dgm:cxn modelId="{89F8E1F2-0ABB-3448-84D0-94548AC63C54}" srcId="{51DA32A7-12F5-6547-9A34-152447E674C4}" destId="{FB167811-F8B8-DD43-BABB-35EE198AF46A}" srcOrd="1" destOrd="0" parTransId="{00707F33-4E50-754C-9D0C-7CFED834D907}" sibTransId="{740DDA06-556A-A544-9F00-C4F413E179F2}"/>
    <dgm:cxn modelId="{656A628B-F6BD-AD4C-B6C6-80A53086A9D5}" type="presOf" srcId="{FB167811-F8B8-DD43-BABB-35EE198AF46A}" destId="{4ABC5922-3B9B-DC40-ABD4-810ED91F53B0}" srcOrd="0" destOrd="0" presId="urn:microsoft.com/office/officeart/2005/8/layout/hProcess11"/>
    <dgm:cxn modelId="{2673B1C3-FDA7-A64E-B03D-9B8A4855DFB2}" type="presOf" srcId="{51DA32A7-12F5-6547-9A34-152447E674C4}" destId="{D4905502-3B43-274E-BF56-37ED287F5CB2}" srcOrd="0" destOrd="0" presId="urn:microsoft.com/office/officeart/2005/8/layout/hProcess11"/>
    <dgm:cxn modelId="{D6C58389-F06D-7D43-ABC0-5FEAFE57D475}" type="presParOf" srcId="{D4905502-3B43-274E-BF56-37ED287F5CB2}" destId="{73BAFF4E-1284-BD4F-B5EC-6136651B0EE0}" srcOrd="0" destOrd="0" presId="urn:microsoft.com/office/officeart/2005/8/layout/hProcess11"/>
    <dgm:cxn modelId="{A68E5F58-FA66-7E46-89FB-CC7DD2A9722D}" type="presParOf" srcId="{D4905502-3B43-274E-BF56-37ED287F5CB2}" destId="{B91FC6E9-36DD-3B42-9946-661FB8CCFC9D}" srcOrd="1" destOrd="0" presId="urn:microsoft.com/office/officeart/2005/8/layout/hProcess11"/>
    <dgm:cxn modelId="{B82B39A6-F760-F64D-9012-B56E0E2C553F}" type="presParOf" srcId="{B91FC6E9-36DD-3B42-9946-661FB8CCFC9D}" destId="{B76D734F-755B-C945-B376-7BDD6AA5ECBC}" srcOrd="0" destOrd="0" presId="urn:microsoft.com/office/officeart/2005/8/layout/hProcess11"/>
    <dgm:cxn modelId="{D58730DC-1150-A945-8030-C65CA616C51E}" type="presParOf" srcId="{B76D734F-755B-C945-B376-7BDD6AA5ECBC}" destId="{53A4FEF7-9689-244D-90EB-69B8D326E3E7}" srcOrd="0" destOrd="0" presId="urn:microsoft.com/office/officeart/2005/8/layout/hProcess11"/>
    <dgm:cxn modelId="{F37B14A7-18D8-0A42-A118-973A9F4290E2}" type="presParOf" srcId="{B76D734F-755B-C945-B376-7BDD6AA5ECBC}" destId="{6518B5A0-38E7-0248-9B59-E15DCA91F75B}" srcOrd="1" destOrd="0" presId="urn:microsoft.com/office/officeart/2005/8/layout/hProcess11"/>
    <dgm:cxn modelId="{5F35382B-5A2C-6A46-9ACA-31A8D1AE99B5}" type="presParOf" srcId="{B76D734F-755B-C945-B376-7BDD6AA5ECBC}" destId="{5247E755-A279-4F4D-B6A8-E38CB2D52EAA}" srcOrd="2" destOrd="0" presId="urn:microsoft.com/office/officeart/2005/8/layout/hProcess11"/>
    <dgm:cxn modelId="{754DAE40-9657-0B42-9077-CEFCC7EDA17F}" type="presParOf" srcId="{B91FC6E9-36DD-3B42-9946-661FB8CCFC9D}" destId="{C19F7E87-E996-5A46-A347-EBE50E1A96C9}" srcOrd="1" destOrd="0" presId="urn:microsoft.com/office/officeart/2005/8/layout/hProcess11"/>
    <dgm:cxn modelId="{997F849F-8459-FB42-86D6-C770D0ED30B5}" type="presParOf" srcId="{B91FC6E9-36DD-3B42-9946-661FB8CCFC9D}" destId="{FB1D5874-12C7-FF4E-8B6B-442D95194293}" srcOrd="2" destOrd="0" presId="urn:microsoft.com/office/officeart/2005/8/layout/hProcess11"/>
    <dgm:cxn modelId="{D0CFB949-42C9-DC4D-8830-BCB13A3B8B16}" type="presParOf" srcId="{FB1D5874-12C7-FF4E-8B6B-442D95194293}" destId="{4ABC5922-3B9B-DC40-ABD4-810ED91F53B0}" srcOrd="0" destOrd="0" presId="urn:microsoft.com/office/officeart/2005/8/layout/hProcess11"/>
    <dgm:cxn modelId="{DE66503E-42A1-FB44-BBA3-ACCD1BFD782F}" type="presParOf" srcId="{FB1D5874-12C7-FF4E-8B6B-442D95194293}" destId="{1A08BF26-DF73-7848-A6D5-CDA8102C9E2C}" srcOrd="1" destOrd="0" presId="urn:microsoft.com/office/officeart/2005/8/layout/hProcess11"/>
    <dgm:cxn modelId="{3E7C5FB6-A3EB-644F-BB78-A9605227B753}" type="presParOf" srcId="{FB1D5874-12C7-FF4E-8B6B-442D95194293}" destId="{6FEE4535-1687-9445-8E4C-16D11D3F3582}" srcOrd="2" destOrd="0" presId="urn:microsoft.com/office/officeart/2005/8/layout/hProcess11"/>
    <dgm:cxn modelId="{981BEBC3-329D-5E48-8E81-8E6D9AB127F8}" type="presParOf" srcId="{B91FC6E9-36DD-3B42-9946-661FB8CCFC9D}" destId="{1C0DD71E-310F-3C42-9933-906C970C3C74}" srcOrd="3" destOrd="0" presId="urn:microsoft.com/office/officeart/2005/8/layout/hProcess11"/>
    <dgm:cxn modelId="{F77AAE26-A3F7-8746-81B6-5F8467316E63}" type="presParOf" srcId="{B91FC6E9-36DD-3B42-9946-661FB8CCFC9D}" destId="{ADF87950-84CA-D54F-9DD2-468A43624BD4}" srcOrd="4" destOrd="0" presId="urn:microsoft.com/office/officeart/2005/8/layout/hProcess11"/>
    <dgm:cxn modelId="{1FBA7503-02FB-CC45-B0B5-13ABC16585ED}" type="presParOf" srcId="{ADF87950-84CA-D54F-9DD2-468A43624BD4}" destId="{AD0C3F41-CDCE-C341-8966-1E5672083A0C}" srcOrd="0" destOrd="0" presId="urn:microsoft.com/office/officeart/2005/8/layout/hProcess11"/>
    <dgm:cxn modelId="{B396F83B-9B6D-1F43-BB47-503253C658AD}" type="presParOf" srcId="{ADF87950-84CA-D54F-9DD2-468A43624BD4}" destId="{B0F6E723-FDDD-9341-9FD3-B506367B2433}" srcOrd="1" destOrd="0" presId="urn:microsoft.com/office/officeart/2005/8/layout/hProcess11"/>
    <dgm:cxn modelId="{F4923121-E2D1-2740-ABD8-6FC77F0C3B6B}" type="presParOf" srcId="{ADF87950-84CA-D54F-9DD2-468A43624BD4}" destId="{0037D72E-7BB3-F045-8B90-BF265DC036BB}" srcOrd="2" destOrd="0" presId="urn:microsoft.com/office/officeart/2005/8/layout/hProcess11"/>
    <dgm:cxn modelId="{092350B0-6C1C-2642-A9E1-2A5AF788DD89}" type="presParOf" srcId="{B91FC6E9-36DD-3B42-9946-661FB8CCFC9D}" destId="{A5C1D6D2-C815-AA45-8B3C-FA86561B78EE}" srcOrd="5" destOrd="0" presId="urn:microsoft.com/office/officeart/2005/8/layout/hProcess11"/>
    <dgm:cxn modelId="{D5B68BA6-8B4A-9B4D-BFFF-3F481585860F}" type="presParOf" srcId="{B91FC6E9-36DD-3B42-9946-661FB8CCFC9D}" destId="{78D783FE-766E-A94C-81A1-C2029A98A462}" srcOrd="6" destOrd="0" presId="urn:microsoft.com/office/officeart/2005/8/layout/hProcess11"/>
    <dgm:cxn modelId="{E6EF68C8-A666-4245-83A7-2368C9C3340C}" type="presParOf" srcId="{78D783FE-766E-A94C-81A1-C2029A98A462}" destId="{9C2F4822-2622-3E45-BA5D-868E05496EEE}" srcOrd="0" destOrd="0" presId="urn:microsoft.com/office/officeart/2005/8/layout/hProcess11"/>
    <dgm:cxn modelId="{91EC30D8-DD1A-8A4E-9A22-D3A4C49B2EEE}" type="presParOf" srcId="{78D783FE-766E-A94C-81A1-C2029A98A462}" destId="{93A70882-E714-3844-AC3A-77192C6AE64F}" srcOrd="1" destOrd="0" presId="urn:microsoft.com/office/officeart/2005/8/layout/hProcess11"/>
    <dgm:cxn modelId="{7CA88642-8443-BB4B-A2A2-D052B0D6E865}" type="presParOf" srcId="{78D783FE-766E-A94C-81A1-C2029A98A462}" destId="{DA8003D0-13D5-2C4F-AEC6-A5497DAE4F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AFF4E-1284-BD4F-B5EC-6136651B0EE0}">
      <dsp:nvSpPr>
        <dsp:cNvPr id="0" name=""/>
        <dsp:cNvSpPr/>
      </dsp:nvSpPr>
      <dsp:spPr>
        <a:xfrm>
          <a:off x="0" y="1357130"/>
          <a:ext cx="12192000" cy="1740535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A4FEF7-9689-244D-90EB-69B8D326E3E7}">
      <dsp:nvSpPr>
        <dsp:cNvPr id="0" name=""/>
        <dsp:cNvSpPr/>
      </dsp:nvSpPr>
      <dsp:spPr>
        <a:xfrm>
          <a:off x="2759" y="0"/>
          <a:ext cx="2967710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Out. Nov./2017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Estruturação do Projeto</a:t>
          </a:r>
          <a:endParaRPr lang="pt-BR" sz="2300" kern="1200" dirty="0"/>
        </a:p>
      </dsp:txBody>
      <dsp:txXfrm>
        <a:off x="2759" y="0"/>
        <a:ext cx="2967710" cy="1740535"/>
      </dsp:txXfrm>
    </dsp:sp>
    <dsp:sp modelId="{6518B5A0-38E7-0248-9B59-E15DCA91F75B}">
      <dsp:nvSpPr>
        <dsp:cNvPr id="0" name=""/>
        <dsp:cNvSpPr/>
      </dsp:nvSpPr>
      <dsp:spPr>
        <a:xfrm>
          <a:off x="1269047" y="1958102"/>
          <a:ext cx="435133" cy="43513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C5922-3B9B-DC40-ABD4-810ED91F53B0}">
      <dsp:nvSpPr>
        <dsp:cNvPr id="0" name=""/>
        <dsp:cNvSpPr/>
      </dsp:nvSpPr>
      <dsp:spPr>
        <a:xfrm>
          <a:off x="3078429" y="2610802"/>
          <a:ext cx="274967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b="1" kern="1200" dirty="0" smtClean="0"/>
            <a:t>Dezembro/2017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Testes</a:t>
          </a:r>
          <a:endParaRPr lang="pt-BR" sz="2400" kern="1200" dirty="0"/>
        </a:p>
      </dsp:txBody>
      <dsp:txXfrm>
        <a:off x="3078429" y="2610802"/>
        <a:ext cx="2749674" cy="1740535"/>
      </dsp:txXfrm>
    </dsp:sp>
    <dsp:sp modelId="{1A08BF26-DF73-7848-A6D5-CDA8102C9E2C}">
      <dsp:nvSpPr>
        <dsp:cNvPr id="0" name=""/>
        <dsp:cNvSpPr/>
      </dsp:nvSpPr>
      <dsp:spPr>
        <a:xfrm>
          <a:off x="4235699" y="1958102"/>
          <a:ext cx="435133" cy="43513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C3F41-CDCE-C341-8966-1E5672083A0C}">
      <dsp:nvSpPr>
        <dsp:cNvPr id="0" name=""/>
        <dsp:cNvSpPr/>
      </dsp:nvSpPr>
      <dsp:spPr>
        <a:xfrm>
          <a:off x="5936063" y="0"/>
          <a:ext cx="2159198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kern="1200" dirty="0" smtClean="0"/>
            <a:t>2018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Consolidação</a:t>
          </a:r>
          <a:endParaRPr lang="pt-BR" sz="2400" kern="1200" dirty="0"/>
        </a:p>
      </dsp:txBody>
      <dsp:txXfrm>
        <a:off x="5936063" y="0"/>
        <a:ext cx="2159198" cy="1740535"/>
      </dsp:txXfrm>
    </dsp:sp>
    <dsp:sp modelId="{B0F6E723-FDDD-9341-9FD3-B506367B2433}">
      <dsp:nvSpPr>
        <dsp:cNvPr id="0" name=""/>
        <dsp:cNvSpPr/>
      </dsp:nvSpPr>
      <dsp:spPr>
        <a:xfrm>
          <a:off x="6798096" y="1958102"/>
          <a:ext cx="435133" cy="43513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F4822-2622-3E45-BA5D-868E05496EEE}">
      <dsp:nvSpPr>
        <dsp:cNvPr id="0" name=""/>
        <dsp:cNvSpPr/>
      </dsp:nvSpPr>
      <dsp:spPr>
        <a:xfrm>
          <a:off x="8203222" y="2610802"/>
          <a:ext cx="2766818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b="1" kern="1200" dirty="0" smtClean="0">
              <a:latin typeface="Apple Braille" charset="0"/>
              <a:ea typeface="Apple Braille" charset="0"/>
              <a:cs typeface="Apple Braille" charset="0"/>
            </a:rPr>
            <a:t>Dezembro/2018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+mn-lt"/>
              <a:ea typeface="Apple Braille" charset="0"/>
              <a:cs typeface="Apple Braille" charset="0"/>
            </a:rPr>
            <a:t>Publicação:</a:t>
          </a:r>
          <a:br>
            <a:rPr lang="pt-BR" sz="2400" kern="1200" dirty="0" smtClean="0">
              <a:latin typeface="+mn-lt"/>
              <a:ea typeface="Apple Braille" charset="0"/>
              <a:cs typeface="Apple Braille" charset="0"/>
            </a:rPr>
          </a:br>
          <a:r>
            <a:rPr lang="pt-BR" sz="2400" kern="1200" dirty="0" smtClean="0">
              <a:latin typeface="+mn-lt"/>
              <a:ea typeface="Apple Braille" charset="0"/>
              <a:cs typeface="Apple Braille" charset="0"/>
            </a:rPr>
            <a:t>1º Observatório</a:t>
          </a:r>
          <a:endParaRPr lang="pt-BR" sz="2400" kern="1200" dirty="0">
            <a:latin typeface="+mn-lt"/>
            <a:ea typeface="Apple Braille" charset="0"/>
            <a:cs typeface="Apple Braille" charset="0"/>
          </a:endParaRPr>
        </a:p>
      </dsp:txBody>
      <dsp:txXfrm>
        <a:off x="8203222" y="2610802"/>
        <a:ext cx="2766818" cy="1740535"/>
      </dsp:txXfrm>
    </dsp:sp>
    <dsp:sp modelId="{93A70882-E714-3844-AC3A-77192C6AE64F}">
      <dsp:nvSpPr>
        <dsp:cNvPr id="0" name=""/>
        <dsp:cNvSpPr/>
      </dsp:nvSpPr>
      <dsp:spPr>
        <a:xfrm>
          <a:off x="9369064" y="1958102"/>
          <a:ext cx="435133" cy="43513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0DFC7-D2B2-534F-9C62-7B452A74E565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F3B59-73B4-864E-9555-DA8FEC6C734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750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‹n.º›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10/18/17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‹n.º›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Portal de Indicadores 50</a:t>
            </a:r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Portal de indicadores de gestão das 50 maiores santas casas e hospitais filantrópicos do brasil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8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800" dirty="0" smtClean="0"/>
          </a:p>
          <a:p>
            <a:endParaRPr lang="pt-BR" sz="2800" dirty="0"/>
          </a:p>
          <a:p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4" y="870374"/>
            <a:ext cx="11712212" cy="499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800" dirty="0" smtClean="0"/>
          </a:p>
          <a:p>
            <a:endParaRPr lang="pt-BR" sz="2800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" y="428414"/>
            <a:ext cx="11823618" cy="4023360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" y="4625287"/>
            <a:ext cx="11840169" cy="164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800" dirty="0" smtClean="0"/>
          </a:p>
          <a:p>
            <a:endParaRPr lang="pt-BR" sz="2800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2613"/>
            <a:ext cx="10957560" cy="658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79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675370" cy="799248"/>
          </a:xfrm>
        </p:spPr>
        <p:txBody>
          <a:bodyPr/>
          <a:lstStyle/>
          <a:p>
            <a:r>
              <a:rPr lang="pt-BR" dirty="0" smtClean="0"/>
              <a:t>Comparativo dos desenvolvedores:</a:t>
            </a:r>
            <a:endParaRPr lang="pt-BR" dirty="0"/>
          </a:p>
        </p:txBody>
      </p:sp>
      <p:pic>
        <p:nvPicPr>
          <p:cNvPr id="9" name="Imagem 8"/>
          <p:cNvPicPr/>
          <p:nvPr/>
        </p:nvPicPr>
        <p:blipFill>
          <a:blip r:embed="rId2"/>
          <a:stretch>
            <a:fillRect/>
          </a:stretch>
        </p:blipFill>
        <p:spPr>
          <a:xfrm>
            <a:off x="1467849" y="799248"/>
            <a:ext cx="9147759" cy="605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pt-PT" dirty="0"/>
          </a:p>
          <a:p>
            <a:pPr lvl="1"/>
            <a:endParaRPr lang="pt-PT" dirty="0" smtClean="0"/>
          </a:p>
          <a:p>
            <a:pPr lvl="1"/>
            <a:r>
              <a:rPr lang="pt-PT" sz="2800" dirty="0" smtClean="0"/>
              <a:t>Modelo da plataforma?</a:t>
            </a:r>
          </a:p>
          <a:p>
            <a:pPr lvl="1"/>
            <a:r>
              <a:rPr lang="pt-PT" sz="2800" dirty="0" smtClean="0"/>
              <a:t>Indicadores Iniciais?</a:t>
            </a:r>
          </a:p>
          <a:p>
            <a:pPr lvl="1"/>
            <a:r>
              <a:rPr lang="pt-PT" sz="2800" dirty="0" smtClean="0"/>
              <a:t>Voluntário ou obrigatório?</a:t>
            </a:r>
          </a:p>
          <a:p>
            <a:pPr lvl="1"/>
            <a:r>
              <a:rPr lang="pt-PT" sz="2800" dirty="0" smtClean="0"/>
              <a:t>Informações confidenciais?</a:t>
            </a:r>
          </a:p>
          <a:p>
            <a:pPr lvl="1"/>
            <a:r>
              <a:rPr lang="pt-PT" sz="2800" dirty="0" smtClean="0"/>
              <a:t>Fonte de financiamento?</a:t>
            </a:r>
          </a:p>
          <a:p>
            <a:pPr lvl="1"/>
            <a:r>
              <a:rPr lang="pt-PT" sz="2800" dirty="0" smtClean="0"/>
              <a:t>Projeto aprovado?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559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800" dirty="0" smtClean="0"/>
          </a:p>
          <a:p>
            <a:r>
              <a:rPr lang="pt-BR" sz="2800" dirty="0" smtClean="0"/>
              <a:t>Proporcionar </a:t>
            </a:r>
            <a:r>
              <a:rPr lang="pt-BR" sz="2800" dirty="0"/>
              <a:t>aos hospitais membros do conselho consultivo da CMB informações periódicas e organizadas sobre o desempenho financeiro, operacional, de recursos humanos e assistenciais, auxiliando os gestores no planejamento estratégico e na tomada de decisão.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88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Específicos CMB: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37360"/>
            <a:ext cx="10241280" cy="4512969"/>
          </a:xfrm>
        </p:spPr>
        <p:txBody>
          <a:bodyPr>
            <a:normAutofit fontScale="92500" lnSpcReduction="20000"/>
          </a:bodyPr>
          <a:lstStyle/>
          <a:p>
            <a:endParaRPr lang="pt-BR" sz="2800" dirty="0" smtClean="0"/>
          </a:p>
          <a:p>
            <a:pPr lvl="1"/>
            <a:r>
              <a:rPr lang="pt-BR" sz="2600" dirty="0" smtClean="0"/>
              <a:t>Fortalecimento da CMB</a:t>
            </a:r>
          </a:p>
          <a:p>
            <a:pPr lvl="1"/>
            <a:r>
              <a:rPr lang="pt-BR" sz="2600" dirty="0" smtClean="0"/>
              <a:t>Criar um modelo de gestão</a:t>
            </a:r>
          </a:p>
          <a:p>
            <a:pPr lvl="1"/>
            <a:r>
              <a:rPr lang="pt-BR" sz="2600" dirty="0" smtClean="0"/>
              <a:t>Inclusão dos hospitais não filiados</a:t>
            </a:r>
          </a:p>
          <a:p>
            <a:pPr lvl="1"/>
            <a:r>
              <a:rPr lang="pt-BR" sz="2600" dirty="0" smtClean="0"/>
              <a:t>Criar um selo (50+CMB)</a:t>
            </a:r>
          </a:p>
          <a:p>
            <a:pPr lvl="1"/>
            <a:r>
              <a:rPr lang="pt-BR" sz="2600" dirty="0" smtClean="0"/>
              <a:t>Desenvolver comparativos com o mercado</a:t>
            </a:r>
          </a:p>
          <a:p>
            <a:pPr lvl="1"/>
            <a:r>
              <a:rPr lang="pt-BR" sz="2600" dirty="0"/>
              <a:t>Gerar </a:t>
            </a:r>
            <a:r>
              <a:rPr lang="pt-BR" sz="2600" dirty="0" smtClean="0"/>
              <a:t>tendências</a:t>
            </a:r>
          </a:p>
          <a:p>
            <a:pPr lvl="1"/>
            <a:r>
              <a:rPr lang="pt-BR" sz="2600" dirty="0" smtClean="0"/>
              <a:t>Criar grupos de trabalho</a:t>
            </a:r>
          </a:p>
          <a:p>
            <a:pPr lvl="1"/>
            <a:r>
              <a:rPr lang="pt-BR" sz="2600" dirty="0" smtClean="0"/>
              <a:t>Ser referência em indicadores </a:t>
            </a:r>
          </a:p>
          <a:p>
            <a:pPr lvl="1"/>
            <a:r>
              <a:rPr lang="pt-BR" sz="2600" dirty="0" smtClean="0"/>
              <a:t>Publicação anual (servindo como modelo o Observatório ANAHP)</a:t>
            </a:r>
          </a:p>
          <a:p>
            <a:pPr lvl="1"/>
            <a:r>
              <a:rPr lang="pt-BR" sz="2600" dirty="0" smtClean="0"/>
              <a:t>Ter informações estratégicas (Ministério da Saúde, setor privado, busca de parceiros)</a:t>
            </a:r>
          </a:p>
          <a:p>
            <a:pPr lvl="1"/>
            <a:r>
              <a:rPr lang="pt-BR" sz="2600" dirty="0" smtClean="0"/>
              <a:t>Ser o primeiro projeto ligado diretamente aos hospitais, servindo de modelo</a:t>
            </a:r>
          </a:p>
          <a:p>
            <a:pPr lvl="1"/>
            <a:endParaRPr lang="pt-BR" sz="2600" dirty="0" smtClean="0"/>
          </a:p>
          <a:p>
            <a:pPr lvl="1"/>
            <a:endParaRPr lang="pt-BR" sz="2600" dirty="0" smtClean="0"/>
          </a:p>
          <a:p>
            <a:pPr lvl="1"/>
            <a:endParaRPr lang="pt-BR" sz="2600" dirty="0" smtClean="0"/>
          </a:p>
          <a:p>
            <a:pPr lvl="1"/>
            <a:endParaRPr lang="pt-BR" sz="2600" dirty="0" smtClean="0"/>
          </a:p>
          <a:p>
            <a:pPr lvl="1"/>
            <a:endParaRPr lang="pt-BR" sz="26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445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Específicos Hospitais 50</a:t>
            </a:r>
            <a:r>
              <a:rPr lang="pt-BR" dirty="0" smtClean="0"/>
              <a:t>+: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dirty="0" smtClean="0"/>
          </a:p>
          <a:p>
            <a:pPr lvl="1"/>
            <a:r>
              <a:rPr lang="pt-BR" sz="2600" dirty="0" smtClean="0"/>
              <a:t>Benchmarking</a:t>
            </a:r>
          </a:p>
          <a:p>
            <a:pPr lvl="1"/>
            <a:r>
              <a:rPr lang="pt-BR" sz="2600" dirty="0" smtClean="0"/>
              <a:t>União dos Hospitais</a:t>
            </a:r>
          </a:p>
          <a:p>
            <a:pPr lvl="1"/>
            <a:r>
              <a:rPr lang="pt-BR" sz="2600" dirty="0" smtClean="0"/>
              <a:t>Busca de novas soluções </a:t>
            </a:r>
          </a:p>
          <a:p>
            <a:pPr lvl="1"/>
            <a:r>
              <a:rPr lang="pt-BR" sz="2600" dirty="0" smtClean="0"/>
              <a:t>Criar estratégias conjuntas </a:t>
            </a:r>
          </a:p>
          <a:p>
            <a:pPr lvl="1"/>
            <a:r>
              <a:rPr lang="pt-BR" sz="2600" dirty="0" smtClean="0"/>
              <a:t>Valorização comercial </a:t>
            </a:r>
          </a:p>
          <a:p>
            <a:pPr lvl="1"/>
            <a:r>
              <a:rPr lang="pt-BR" sz="2600" dirty="0" smtClean="0"/>
              <a:t>Quebra de paradigmas (não dá pra comparar com a ANAHP)</a:t>
            </a:r>
          </a:p>
          <a:p>
            <a:pPr lvl="1"/>
            <a:r>
              <a:rPr lang="pt-BR" sz="2600" dirty="0" smtClean="0"/>
              <a:t>Gestão com números</a:t>
            </a:r>
          </a:p>
          <a:p>
            <a:pPr lvl="1"/>
            <a:endParaRPr lang="pt-BR" sz="26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091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Justificativas: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2400" dirty="0" smtClean="0"/>
          </a:p>
          <a:p>
            <a:r>
              <a:rPr lang="pt-PT" sz="2800" dirty="0" smtClean="0"/>
              <a:t>Ter </a:t>
            </a:r>
            <a:r>
              <a:rPr lang="pt-PT" sz="2800" dirty="0"/>
              <a:t>uma gestão eficiente das informações, através de plataforma na nuvem com confiabilidade e segurança, proporcionando análises aprimoradas com tendências do setor hospitalar </a:t>
            </a:r>
            <a:r>
              <a:rPr lang="pt-PT" sz="2800" smtClean="0"/>
              <a:t>filantrópico, criando comparabilidade</a:t>
            </a:r>
            <a:r>
              <a:rPr lang="pt-PT" sz="2800" dirty="0"/>
              <a:t>, com médias por grupo, por porte, por região.</a:t>
            </a: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67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Parceiros técnicos: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pt-BR" sz="2800" dirty="0" smtClean="0"/>
          </a:p>
          <a:p>
            <a:pPr lvl="1"/>
            <a:r>
              <a:rPr lang="pt-BR" sz="2800" dirty="0" smtClean="0"/>
              <a:t>Santa Casa de Porto Alegre</a:t>
            </a:r>
          </a:p>
          <a:p>
            <a:pPr lvl="1"/>
            <a:r>
              <a:rPr lang="pt-BR" sz="2800" dirty="0" smtClean="0"/>
              <a:t>Santa Casa de Maceió</a:t>
            </a:r>
          </a:p>
          <a:p>
            <a:pPr lvl="1"/>
            <a:r>
              <a:rPr lang="pt-BR" sz="2800" dirty="0" smtClean="0"/>
              <a:t>Santa Casa de Belo Horizonte</a:t>
            </a:r>
          </a:p>
          <a:p>
            <a:pPr lvl="1"/>
            <a:r>
              <a:rPr lang="pt-BR" sz="2800" dirty="0" smtClean="0"/>
              <a:t>Santa Casa de Araraquara</a:t>
            </a:r>
          </a:p>
          <a:p>
            <a:pPr lvl="1"/>
            <a:r>
              <a:rPr lang="pt-BR" sz="2800" dirty="0" smtClean="0"/>
              <a:t>Santa Casa de Itabuna</a:t>
            </a:r>
          </a:p>
          <a:p>
            <a:pPr lvl="1"/>
            <a:r>
              <a:rPr lang="pt-BR" sz="2800" dirty="0" smtClean="0"/>
              <a:t>Hospital Pompéia - Caxias do Sul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345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Parceiro em tecnologia: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800" dirty="0" smtClean="0"/>
          </a:p>
          <a:p>
            <a:r>
              <a:rPr lang="pt-BR" sz="2800" dirty="0" smtClean="0"/>
              <a:t>O parceiro para desenvolvimento da plataforma de indicadores (Web e </a:t>
            </a:r>
            <a:r>
              <a:rPr lang="pt-BR" sz="2800" dirty="0" err="1"/>
              <a:t>A</a:t>
            </a:r>
            <a:r>
              <a:rPr lang="pt-BR" sz="2800" dirty="0" err="1" smtClean="0"/>
              <a:t>pp</a:t>
            </a:r>
            <a:r>
              <a:rPr lang="pt-BR" sz="2800" dirty="0" smtClean="0"/>
              <a:t>) deve ser selecionado pela CMB, duas propostas já foram estudadas e aprovadas pelo grupo de trabalho, sendo elas:</a:t>
            </a:r>
          </a:p>
          <a:p>
            <a:endParaRPr lang="pt-BR" sz="2600" dirty="0"/>
          </a:p>
          <a:p>
            <a:pPr lvl="1" algn="just"/>
            <a:r>
              <a:rPr lang="pt-BR" sz="2600" dirty="0" err="1" smtClean="0"/>
              <a:t>Planisa</a:t>
            </a:r>
            <a:r>
              <a:rPr lang="pt-BR" sz="2600" dirty="0" smtClean="0"/>
              <a:t> Tech</a:t>
            </a:r>
          </a:p>
          <a:p>
            <a:pPr lvl="1" algn="just"/>
            <a:r>
              <a:rPr lang="pt-BR" sz="2600" dirty="0" smtClean="0"/>
              <a:t>MV Sistemas </a:t>
            </a:r>
          </a:p>
          <a:p>
            <a:pPr lvl="1" algn="just"/>
            <a:endParaRPr lang="pt-BR" sz="2600" dirty="0" smtClean="0"/>
          </a:p>
          <a:p>
            <a:r>
              <a:rPr lang="pt-BR" sz="1600" dirty="0" smtClean="0"/>
              <a:t>*a negociação comercial fica a cargo da CMB.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93696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2500" y="340737"/>
            <a:ext cx="10058400" cy="1450757"/>
          </a:xfrm>
        </p:spPr>
        <p:txBody>
          <a:bodyPr/>
          <a:lstStyle/>
          <a:p>
            <a:r>
              <a:rPr lang="pt-BR" dirty="0" smtClean="0"/>
              <a:t>Cronograma: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graphicFrame>
        <p:nvGraphicFramePr>
          <p:cNvPr id="5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171126"/>
              </p:ext>
            </p:extLst>
          </p:nvPr>
        </p:nvGraphicFramePr>
        <p:xfrm>
          <a:off x="0" y="1954213"/>
          <a:ext cx="12192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19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Indicadores 50</a:t>
            </a:r>
            <a:r>
              <a:rPr lang="pt-BR" dirty="0" smtClean="0"/>
              <a:t>+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46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o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Retrospectiva</Template>
  <TotalTime>2315</TotalTime>
  <Words>340</Words>
  <Application>Microsoft Macintosh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Apple Braille</vt:lpstr>
      <vt:lpstr>Calibri</vt:lpstr>
      <vt:lpstr>Calibri Light</vt:lpstr>
      <vt:lpstr>Retrospecto</vt:lpstr>
      <vt:lpstr>Portal de Indicadores 50+</vt:lpstr>
      <vt:lpstr>Objetivos:</vt:lpstr>
      <vt:lpstr>Objetivos Específicos CMB:</vt:lpstr>
      <vt:lpstr>Objetivos Específicos Hospitais 50+:</vt:lpstr>
      <vt:lpstr>Justificativas:</vt:lpstr>
      <vt:lpstr>Parceiros técnicos:</vt:lpstr>
      <vt:lpstr>Parceiro em tecnologia:</vt:lpstr>
      <vt:lpstr>Cronograma:</vt:lpstr>
      <vt:lpstr>Indicadores 50+</vt:lpstr>
      <vt:lpstr>Apresentação do PowerPoint</vt:lpstr>
      <vt:lpstr>Apresentação do PowerPoint</vt:lpstr>
      <vt:lpstr>Apresentação do PowerPoint</vt:lpstr>
      <vt:lpstr>Comparativo dos desenvolvedores:</vt:lpstr>
      <vt:lpstr>Definições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Jader Pires</dc:creator>
  <cp:lastModifiedBy>Jader Pires</cp:lastModifiedBy>
  <cp:revision>19</cp:revision>
  <dcterms:created xsi:type="dcterms:W3CDTF">2017-10-03T01:03:01Z</dcterms:created>
  <dcterms:modified xsi:type="dcterms:W3CDTF">2017-10-18T09:20:11Z</dcterms:modified>
</cp:coreProperties>
</file>