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9" r:id="rId8"/>
    <p:sldId id="283" r:id="rId9"/>
    <p:sldId id="311" r:id="rId10"/>
    <p:sldId id="285" r:id="rId11"/>
    <p:sldId id="301" r:id="rId12"/>
    <p:sldId id="302" r:id="rId13"/>
    <p:sldId id="287" r:id="rId14"/>
    <p:sldId id="303" r:id="rId15"/>
    <p:sldId id="291" r:id="rId16"/>
    <p:sldId id="306" r:id="rId17"/>
    <p:sldId id="307" r:id="rId18"/>
    <p:sldId id="308" r:id="rId19"/>
    <p:sldId id="309" r:id="rId20"/>
    <p:sldId id="310" r:id="rId21"/>
    <p:sldId id="299" r:id="rId22"/>
    <p:sldId id="312" r:id="rId23"/>
  </p:sldIdLst>
  <p:sldSz cx="12192000" cy="6858000"/>
  <p:notesSz cx="6788150" cy="992346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2F1F6"/>
    <a:srgbClr val="EBECF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290255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155715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392093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406731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394367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5858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353884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271737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54910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230240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865B3CC-3489-4871-AD43-0C311193426C}" type="datetimeFigureOut">
              <a:rPr lang="pt-BR" smtClean="0"/>
              <a:pPr/>
              <a:t>14/03/2018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23980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5B3CC-3489-4871-AD43-0C311193426C}" type="datetimeFigureOut">
              <a:rPr lang="pt-BR" smtClean="0"/>
              <a:pPr/>
              <a:t>14/03/2018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9B5A1-5D39-4F6F-A0FF-F6D7D4EA7CBC}" type="slidenum">
              <a:rPr lang="pt-BR" smtClean="0"/>
              <a:pPr/>
              <a:t>‹nº›</a:t>
            </a:fld>
            <a:endParaRPr lang="pt-BR"/>
          </a:p>
        </p:txBody>
      </p:sp>
    </p:spTree>
    <p:extLst>
      <p:ext uri="{BB962C8B-B14F-4D97-AF65-F5344CB8AC3E}">
        <p14:creationId xmlns:p14="http://schemas.microsoft.com/office/powerpoint/2010/main" xmlns="" val="2051680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026" name="Picture 2" descr="Olho, Olhos, Independentemente Se O, Retrato, Adult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0383" y="0"/>
            <a:ext cx="1028699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ítulo 1"/>
          <p:cNvSpPr txBox="1">
            <a:spLocks/>
          </p:cNvSpPr>
          <p:nvPr/>
        </p:nvSpPr>
        <p:spPr>
          <a:xfrm>
            <a:off x="1180383" y="-196850"/>
            <a:ext cx="1057346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i="1" dirty="0" smtClean="0">
                <a:solidFill>
                  <a:schemeClr val="bg1"/>
                </a:solidFill>
                <a:latin typeface="Arial Black" panose="020B0A04020102020204" pitchFamily="34" charset="0"/>
              </a:rPr>
              <a:t>DISCLOSURE</a:t>
            </a:r>
            <a:endParaRPr lang="pt-BR" i="1" dirty="0">
              <a:solidFill>
                <a:schemeClr val="bg1"/>
              </a:solidFill>
              <a:latin typeface="Arial Black" panose="020B0A04020102020204" pitchFamily="34" charset="0"/>
            </a:endParaRPr>
          </a:p>
        </p:txBody>
      </p:sp>
      <p:sp>
        <p:nvSpPr>
          <p:cNvPr id="6" name="Espaço Reservado para Conteúdo 2"/>
          <p:cNvSpPr txBox="1">
            <a:spLocks/>
          </p:cNvSpPr>
          <p:nvPr/>
        </p:nvSpPr>
        <p:spPr>
          <a:xfrm>
            <a:off x="1180383" y="1325563"/>
            <a:ext cx="4086225" cy="6461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3600" b="1" dirty="0" smtClean="0">
                <a:solidFill>
                  <a:schemeClr val="bg1"/>
                </a:solidFill>
              </a:rPr>
              <a:t>Visão do Judiciário</a:t>
            </a:r>
            <a:endParaRPr lang="pt-BR" sz="3600" b="1" dirty="0">
              <a:solidFill>
                <a:schemeClr val="bg1"/>
              </a:solidFill>
            </a:endParaRPr>
          </a:p>
        </p:txBody>
      </p:sp>
      <p:sp>
        <p:nvSpPr>
          <p:cNvPr id="4" name="CaixaDeTexto 3"/>
          <p:cNvSpPr txBox="1"/>
          <p:nvPr/>
        </p:nvSpPr>
        <p:spPr>
          <a:xfrm>
            <a:off x="8143156" y="5981700"/>
            <a:ext cx="3324225" cy="800219"/>
          </a:xfrm>
          <a:prstGeom prst="rect">
            <a:avLst/>
          </a:prstGeom>
          <a:noFill/>
        </p:spPr>
        <p:txBody>
          <a:bodyPr wrap="square" rtlCol="0">
            <a:spAutoFit/>
          </a:bodyPr>
          <a:lstStyle/>
          <a:p>
            <a:pPr algn="r"/>
            <a:r>
              <a:rPr lang="pt-BR" sz="2800" dirty="0" smtClean="0"/>
              <a:t>Des</a:t>
            </a:r>
            <a:r>
              <a:rPr lang="pt-BR" sz="2800" u="sng" baseline="30000" dirty="0" smtClean="0"/>
              <a:t>a</a:t>
            </a:r>
            <a:r>
              <a:rPr lang="pt-BR" sz="2800" dirty="0" smtClean="0"/>
              <a:t>. Ângela Khury</a:t>
            </a:r>
          </a:p>
          <a:p>
            <a:pPr algn="r"/>
            <a:r>
              <a:rPr lang="pt-BR" dirty="0" smtClean="0"/>
              <a:t>Março/2018</a:t>
            </a:r>
            <a:endParaRPr lang="pt-BR" dirty="0"/>
          </a:p>
        </p:txBody>
      </p:sp>
      <p:sp>
        <p:nvSpPr>
          <p:cNvPr id="2" name="CaixaDeTexto 1"/>
          <p:cNvSpPr txBox="1"/>
          <p:nvPr/>
        </p:nvSpPr>
        <p:spPr>
          <a:xfrm>
            <a:off x="1147045" y="6611779"/>
            <a:ext cx="2343150" cy="246221"/>
          </a:xfrm>
          <a:prstGeom prst="rect">
            <a:avLst/>
          </a:prstGeom>
          <a:noFill/>
        </p:spPr>
        <p:txBody>
          <a:bodyPr wrap="square" rtlCol="0">
            <a:spAutoFit/>
          </a:bodyPr>
          <a:lstStyle/>
          <a:p>
            <a:r>
              <a:rPr lang="pt-BR" sz="1000" i="1" dirty="0" err="1" smtClean="0">
                <a:solidFill>
                  <a:schemeClr val="bg1"/>
                </a:solidFill>
              </a:rPr>
              <a:t>Photos</a:t>
            </a:r>
            <a:r>
              <a:rPr lang="pt-BR" sz="1000" i="1" dirty="0" smtClean="0">
                <a:solidFill>
                  <a:schemeClr val="bg1"/>
                </a:solidFill>
              </a:rPr>
              <a:t> </a:t>
            </a:r>
            <a:r>
              <a:rPr lang="pt-BR" sz="1000" i="1" dirty="0" err="1" smtClean="0">
                <a:solidFill>
                  <a:schemeClr val="bg1"/>
                </a:solidFill>
              </a:rPr>
              <a:t>by</a:t>
            </a:r>
            <a:r>
              <a:rPr lang="pt-BR" sz="1000" i="1" dirty="0" smtClean="0">
                <a:solidFill>
                  <a:schemeClr val="bg1"/>
                </a:solidFill>
              </a:rPr>
              <a:t> PIXABAY</a:t>
            </a:r>
            <a:endParaRPr lang="pt-BR" sz="1000" i="1" dirty="0">
              <a:solidFill>
                <a:schemeClr val="bg1"/>
              </a:solidFill>
            </a:endParaRPr>
          </a:p>
        </p:txBody>
      </p:sp>
    </p:spTree>
    <p:extLst>
      <p:ext uri="{BB962C8B-B14F-4D97-AF65-F5344CB8AC3E}">
        <p14:creationId xmlns:p14="http://schemas.microsoft.com/office/powerpoint/2010/main" xmlns="" val="3490538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0" y="309900"/>
            <a:ext cx="6636692" cy="584775"/>
          </a:xfrm>
          <a:prstGeom prst="rect">
            <a:avLst/>
          </a:prstGeom>
          <a:noFill/>
        </p:spPr>
        <p:txBody>
          <a:bodyPr wrap="square" rtlCol="0">
            <a:spAutoFit/>
          </a:bodyPr>
          <a:lstStyle/>
          <a:p>
            <a:pPr algn="ctr"/>
            <a:r>
              <a:rPr lang="pt-BR" sz="3200" b="1" dirty="0" err="1" smtClean="0"/>
              <a:t>Oncology</a:t>
            </a:r>
            <a:r>
              <a:rPr lang="pt-BR" sz="3200" b="1" dirty="0" smtClean="0"/>
              <a:t> Centre </a:t>
            </a:r>
            <a:r>
              <a:rPr lang="pt-BR" sz="3200" b="1" dirty="0" err="1" smtClean="0"/>
              <a:t>Of</a:t>
            </a:r>
            <a:r>
              <a:rPr lang="pt-BR" sz="3200" b="1" dirty="0" smtClean="0"/>
              <a:t> </a:t>
            </a:r>
            <a:r>
              <a:rPr lang="pt-BR" sz="3200" b="1" dirty="0" err="1" smtClean="0"/>
              <a:t>Basilicata</a:t>
            </a:r>
            <a:r>
              <a:rPr lang="pt-BR" sz="3200" b="1" dirty="0" smtClean="0"/>
              <a:t> - </a:t>
            </a:r>
            <a:r>
              <a:rPr lang="pt-BR" sz="3200" b="1" dirty="0" err="1" smtClean="0"/>
              <a:t>Italy</a:t>
            </a:r>
            <a:endParaRPr lang="pt-BR" sz="3200" b="1" dirty="0"/>
          </a:p>
        </p:txBody>
      </p:sp>
      <p:sp>
        <p:nvSpPr>
          <p:cNvPr id="3" name="CaixaDeTexto 2"/>
          <p:cNvSpPr txBox="1"/>
          <p:nvPr/>
        </p:nvSpPr>
        <p:spPr>
          <a:xfrm>
            <a:off x="0" y="862401"/>
            <a:ext cx="6636692" cy="646331"/>
          </a:xfrm>
          <a:prstGeom prst="rect">
            <a:avLst/>
          </a:prstGeom>
          <a:noFill/>
        </p:spPr>
        <p:txBody>
          <a:bodyPr wrap="square" rtlCol="0">
            <a:spAutoFit/>
          </a:bodyPr>
          <a:lstStyle/>
          <a:p>
            <a:pPr algn="ctr"/>
            <a:r>
              <a:rPr lang="pt-BR" dirty="0" smtClean="0"/>
              <a:t>44 médicos – 2012</a:t>
            </a:r>
          </a:p>
          <a:p>
            <a:pPr algn="ctr"/>
            <a:r>
              <a:rPr lang="pt-BR" dirty="0" smtClean="0"/>
              <a:t>(</a:t>
            </a:r>
            <a:r>
              <a:rPr lang="pt-BR" dirty="0"/>
              <a:t>q</a:t>
            </a:r>
            <a:r>
              <a:rPr lang="pt-BR" dirty="0" smtClean="0"/>
              <a:t>uestionário anônimo)</a:t>
            </a:r>
            <a:endParaRPr lang="pt-BR" dirty="0"/>
          </a:p>
        </p:txBody>
      </p:sp>
      <p:sp>
        <p:nvSpPr>
          <p:cNvPr id="4" name="CaixaDeTexto 3"/>
          <p:cNvSpPr txBox="1"/>
          <p:nvPr/>
        </p:nvSpPr>
        <p:spPr>
          <a:xfrm>
            <a:off x="1722332" y="1799624"/>
            <a:ext cx="4364863" cy="2554545"/>
          </a:xfrm>
          <a:prstGeom prst="rect">
            <a:avLst/>
          </a:prstGeom>
          <a:noFill/>
        </p:spPr>
        <p:txBody>
          <a:bodyPr wrap="square" rtlCol="0">
            <a:spAutoFit/>
          </a:bodyPr>
          <a:lstStyle/>
          <a:p>
            <a:r>
              <a:rPr lang="pt-BR" sz="2000" dirty="0" smtClean="0"/>
              <a:t>Terapia incorreta </a:t>
            </a:r>
          </a:p>
          <a:p>
            <a:r>
              <a:rPr lang="pt-BR" sz="2000" dirty="0" smtClean="0"/>
              <a:t>Erros de enfermagem</a:t>
            </a:r>
          </a:p>
          <a:p>
            <a:r>
              <a:rPr lang="pt-BR" sz="2000" dirty="0" smtClean="0"/>
              <a:t>Erros de diagnóstico</a:t>
            </a:r>
          </a:p>
          <a:p>
            <a:r>
              <a:rPr lang="pt-BR" sz="2000" dirty="0" smtClean="0"/>
              <a:t>Equipe médica</a:t>
            </a:r>
          </a:p>
          <a:p>
            <a:r>
              <a:rPr lang="pt-BR" sz="2000" dirty="0" smtClean="0"/>
              <a:t>Tempo escasso com paciente</a:t>
            </a:r>
          </a:p>
          <a:p>
            <a:r>
              <a:rPr lang="pt-BR" sz="2000" dirty="0" smtClean="0"/>
              <a:t>Stress, cansaço</a:t>
            </a:r>
          </a:p>
          <a:p>
            <a:r>
              <a:rPr lang="pt-BR" sz="2000" dirty="0"/>
              <a:t>C</a:t>
            </a:r>
            <a:r>
              <a:rPr lang="pt-BR" sz="2000" dirty="0" smtClean="0"/>
              <a:t>omunicação falha </a:t>
            </a:r>
          </a:p>
          <a:p>
            <a:r>
              <a:rPr lang="pt-BR" sz="2000" dirty="0" smtClean="0"/>
              <a:t>Sobrecarga</a:t>
            </a:r>
            <a:endParaRPr lang="pt-BR" sz="2000" dirty="0"/>
          </a:p>
        </p:txBody>
      </p:sp>
      <p:sp>
        <p:nvSpPr>
          <p:cNvPr id="5" name="CaixaDeTexto 4"/>
          <p:cNvSpPr txBox="1"/>
          <p:nvPr/>
        </p:nvSpPr>
        <p:spPr>
          <a:xfrm>
            <a:off x="1385760" y="4777406"/>
            <a:ext cx="4976183" cy="400110"/>
          </a:xfrm>
          <a:prstGeom prst="rect">
            <a:avLst/>
          </a:prstGeom>
          <a:noFill/>
        </p:spPr>
        <p:txBody>
          <a:bodyPr wrap="square" rtlCol="0">
            <a:spAutoFit/>
          </a:bodyPr>
          <a:lstStyle/>
          <a:p>
            <a:r>
              <a:rPr lang="pt-BR" sz="2000" dirty="0" smtClean="0"/>
              <a:t>Médicos informariam paciente por completo</a:t>
            </a:r>
            <a:endParaRPr lang="pt-BR" sz="2000" dirty="0"/>
          </a:p>
        </p:txBody>
      </p:sp>
      <p:sp>
        <p:nvSpPr>
          <p:cNvPr id="7" name="CaixaDeTexto 6"/>
          <p:cNvSpPr txBox="1"/>
          <p:nvPr/>
        </p:nvSpPr>
        <p:spPr>
          <a:xfrm>
            <a:off x="1443372" y="5660723"/>
            <a:ext cx="4652628" cy="1015663"/>
          </a:xfrm>
          <a:prstGeom prst="rect">
            <a:avLst/>
          </a:prstGeom>
          <a:noFill/>
        </p:spPr>
        <p:txBody>
          <a:bodyPr wrap="square" rtlCol="0">
            <a:spAutoFit/>
          </a:bodyPr>
          <a:lstStyle/>
          <a:p>
            <a:pPr algn="just"/>
            <a:r>
              <a:rPr lang="pt-BR" sz="2000" dirty="0" smtClean="0"/>
              <a:t>Dariam versão mitigada dos fatos ainda que 93% reconheçam a importância ética de desvendar o erro</a:t>
            </a:r>
            <a:endParaRPr lang="pt-BR" sz="2000" dirty="0"/>
          </a:p>
        </p:txBody>
      </p:sp>
      <p:pic>
        <p:nvPicPr>
          <p:cNvPr id="8" name="Picture 2" descr="Mulher, Pessoa, Área De Trabalho, Trabalho, Ar, Áfric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950" t="-705" r="42503" b="705"/>
          <a:stretch/>
        </p:blipFill>
        <p:spPr bwMode="auto">
          <a:xfrm>
            <a:off x="6636692" y="-42863"/>
            <a:ext cx="5555308" cy="69008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571205" y="2815286"/>
            <a:ext cx="872167" cy="523220"/>
          </a:xfrm>
          <a:prstGeom prst="rect">
            <a:avLst/>
          </a:prstGeom>
          <a:noFill/>
        </p:spPr>
        <p:txBody>
          <a:bodyPr wrap="square" rtlCol="0">
            <a:spAutoFit/>
          </a:bodyPr>
          <a:lstStyle/>
          <a:p>
            <a:r>
              <a:rPr lang="pt-BR" sz="2800" dirty="0" smtClean="0">
                <a:solidFill>
                  <a:srgbClr val="FF0000"/>
                </a:solidFill>
              </a:rPr>
              <a:t>43%</a:t>
            </a:r>
            <a:endParaRPr lang="pt-BR" sz="2800" dirty="0">
              <a:solidFill>
                <a:srgbClr val="FF0000"/>
              </a:solidFill>
            </a:endParaRPr>
          </a:p>
        </p:txBody>
      </p:sp>
      <p:sp>
        <p:nvSpPr>
          <p:cNvPr id="9" name="CaixaDeTexto 8"/>
          <p:cNvSpPr txBox="1"/>
          <p:nvPr/>
        </p:nvSpPr>
        <p:spPr>
          <a:xfrm>
            <a:off x="513592" y="4679950"/>
            <a:ext cx="872167" cy="523220"/>
          </a:xfrm>
          <a:prstGeom prst="rect">
            <a:avLst/>
          </a:prstGeom>
          <a:noFill/>
        </p:spPr>
        <p:txBody>
          <a:bodyPr wrap="square" rtlCol="0">
            <a:spAutoFit/>
          </a:bodyPr>
          <a:lstStyle/>
          <a:p>
            <a:r>
              <a:rPr lang="pt-BR" sz="2800" dirty="0" smtClean="0">
                <a:solidFill>
                  <a:srgbClr val="FF0000"/>
                </a:solidFill>
              </a:rPr>
              <a:t>11%</a:t>
            </a:r>
            <a:endParaRPr lang="pt-BR" sz="2800" dirty="0">
              <a:solidFill>
                <a:srgbClr val="FF0000"/>
              </a:solidFill>
            </a:endParaRPr>
          </a:p>
        </p:txBody>
      </p:sp>
      <p:sp>
        <p:nvSpPr>
          <p:cNvPr id="10" name="CaixaDeTexto 9"/>
          <p:cNvSpPr txBox="1"/>
          <p:nvPr/>
        </p:nvSpPr>
        <p:spPr>
          <a:xfrm>
            <a:off x="513593" y="5752044"/>
            <a:ext cx="872167" cy="523220"/>
          </a:xfrm>
          <a:prstGeom prst="rect">
            <a:avLst/>
          </a:prstGeom>
          <a:noFill/>
        </p:spPr>
        <p:txBody>
          <a:bodyPr wrap="square" rtlCol="0">
            <a:spAutoFit/>
          </a:bodyPr>
          <a:lstStyle/>
          <a:p>
            <a:r>
              <a:rPr lang="pt-BR" sz="2800" dirty="0" smtClean="0">
                <a:solidFill>
                  <a:srgbClr val="FF0000"/>
                </a:solidFill>
              </a:rPr>
              <a:t>74%</a:t>
            </a:r>
            <a:endParaRPr lang="pt-BR" sz="2800" dirty="0">
              <a:solidFill>
                <a:srgbClr val="FF0000"/>
              </a:solidFill>
            </a:endParaRPr>
          </a:p>
        </p:txBody>
      </p:sp>
      <p:sp>
        <p:nvSpPr>
          <p:cNvPr id="11" name="Chave Esquerda 10"/>
          <p:cNvSpPr/>
          <p:nvPr/>
        </p:nvSpPr>
        <p:spPr>
          <a:xfrm>
            <a:off x="1443372" y="1799625"/>
            <a:ext cx="300302" cy="255454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xmlns="" val="33187979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5" name="Estrela de 7 Pontas 14"/>
          <p:cNvSpPr/>
          <p:nvPr/>
        </p:nvSpPr>
        <p:spPr>
          <a:xfrm>
            <a:off x="702618" y="4893538"/>
            <a:ext cx="5103608" cy="1562100"/>
          </a:xfrm>
          <a:prstGeom prst="star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0" y="309900"/>
            <a:ext cx="6636692" cy="584775"/>
          </a:xfrm>
          <a:prstGeom prst="rect">
            <a:avLst/>
          </a:prstGeom>
          <a:noFill/>
        </p:spPr>
        <p:txBody>
          <a:bodyPr wrap="square" rtlCol="0">
            <a:spAutoFit/>
          </a:bodyPr>
          <a:lstStyle/>
          <a:p>
            <a:pPr algn="ctr"/>
            <a:r>
              <a:rPr lang="pt-BR" sz="3200" b="1" dirty="0" err="1" smtClean="0"/>
              <a:t>Oncology</a:t>
            </a:r>
            <a:r>
              <a:rPr lang="pt-BR" sz="3200" b="1" dirty="0" smtClean="0"/>
              <a:t> Centre </a:t>
            </a:r>
            <a:r>
              <a:rPr lang="pt-BR" sz="3200" b="1" dirty="0" err="1" smtClean="0"/>
              <a:t>Of</a:t>
            </a:r>
            <a:r>
              <a:rPr lang="pt-BR" sz="3200" b="1" dirty="0" smtClean="0"/>
              <a:t> </a:t>
            </a:r>
            <a:r>
              <a:rPr lang="pt-BR" sz="3200" b="1" dirty="0" err="1" smtClean="0"/>
              <a:t>Basilicata</a:t>
            </a:r>
            <a:r>
              <a:rPr lang="pt-BR" sz="3200" b="1" dirty="0" smtClean="0"/>
              <a:t> - </a:t>
            </a:r>
            <a:r>
              <a:rPr lang="pt-BR" sz="3200" b="1" dirty="0" err="1" smtClean="0"/>
              <a:t>Italy</a:t>
            </a:r>
            <a:endParaRPr lang="pt-BR" sz="3200" b="1" dirty="0"/>
          </a:p>
        </p:txBody>
      </p:sp>
      <p:sp>
        <p:nvSpPr>
          <p:cNvPr id="3" name="CaixaDeTexto 2"/>
          <p:cNvSpPr txBox="1"/>
          <p:nvPr/>
        </p:nvSpPr>
        <p:spPr>
          <a:xfrm>
            <a:off x="0" y="862401"/>
            <a:ext cx="6636692" cy="646331"/>
          </a:xfrm>
          <a:prstGeom prst="rect">
            <a:avLst/>
          </a:prstGeom>
          <a:noFill/>
        </p:spPr>
        <p:txBody>
          <a:bodyPr wrap="square" rtlCol="0">
            <a:spAutoFit/>
          </a:bodyPr>
          <a:lstStyle/>
          <a:p>
            <a:pPr algn="ctr"/>
            <a:r>
              <a:rPr lang="pt-BR" dirty="0" smtClean="0"/>
              <a:t>44 médicos – 2012</a:t>
            </a:r>
          </a:p>
          <a:p>
            <a:pPr algn="ctr"/>
            <a:r>
              <a:rPr lang="pt-BR" dirty="0" smtClean="0"/>
              <a:t>(</a:t>
            </a:r>
            <a:r>
              <a:rPr lang="pt-BR" dirty="0"/>
              <a:t>q</a:t>
            </a:r>
            <a:r>
              <a:rPr lang="pt-BR" dirty="0" smtClean="0"/>
              <a:t>uestionário anônimo)</a:t>
            </a:r>
            <a:endParaRPr lang="pt-BR" dirty="0"/>
          </a:p>
        </p:txBody>
      </p:sp>
      <p:sp>
        <p:nvSpPr>
          <p:cNvPr id="5" name="CaixaDeTexto 4"/>
          <p:cNvSpPr txBox="1"/>
          <p:nvPr/>
        </p:nvSpPr>
        <p:spPr>
          <a:xfrm>
            <a:off x="1550233" y="2537924"/>
            <a:ext cx="4976183" cy="707886"/>
          </a:xfrm>
          <a:prstGeom prst="rect">
            <a:avLst/>
          </a:prstGeom>
          <a:noFill/>
        </p:spPr>
        <p:txBody>
          <a:bodyPr wrap="square" rtlCol="0">
            <a:spAutoFit/>
          </a:bodyPr>
          <a:lstStyle/>
          <a:p>
            <a:r>
              <a:rPr lang="pt-BR" sz="2000" dirty="0" smtClean="0"/>
              <a:t>São favoráveis em relatar graves danos </a:t>
            </a:r>
          </a:p>
          <a:p>
            <a:r>
              <a:rPr lang="pt-BR" sz="2000" dirty="0" smtClean="0"/>
              <a:t>(5% na prática)</a:t>
            </a:r>
          </a:p>
        </p:txBody>
      </p:sp>
      <p:sp>
        <p:nvSpPr>
          <p:cNvPr id="7" name="CaixaDeTexto 6"/>
          <p:cNvSpPr txBox="1"/>
          <p:nvPr/>
        </p:nvSpPr>
        <p:spPr>
          <a:xfrm>
            <a:off x="1443372" y="3946856"/>
            <a:ext cx="4652628" cy="707886"/>
          </a:xfrm>
          <a:prstGeom prst="rect">
            <a:avLst/>
          </a:prstGeom>
          <a:noFill/>
        </p:spPr>
        <p:txBody>
          <a:bodyPr wrap="square" rtlCol="0">
            <a:spAutoFit/>
          </a:bodyPr>
          <a:lstStyle/>
          <a:p>
            <a:r>
              <a:rPr lang="pt-BR" sz="2000" dirty="0"/>
              <a:t>S</a:t>
            </a:r>
            <a:r>
              <a:rPr lang="pt-BR" sz="2000" dirty="0" smtClean="0"/>
              <a:t>ão favoráveis em relatar leves danos </a:t>
            </a:r>
          </a:p>
          <a:p>
            <a:r>
              <a:rPr lang="pt-BR" sz="2000" dirty="0" smtClean="0"/>
              <a:t>(41 % na prática)</a:t>
            </a:r>
          </a:p>
        </p:txBody>
      </p:sp>
      <p:pic>
        <p:nvPicPr>
          <p:cNvPr id="8" name="Picture 2" descr="Mulher, Pessoa, Área De Trabalho, Trabalho, Ar, Áfric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950" t="-705" r="42503" b="705"/>
          <a:stretch/>
        </p:blipFill>
        <p:spPr bwMode="auto">
          <a:xfrm>
            <a:off x="6636692" y="-42863"/>
            <a:ext cx="5555308" cy="690086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aixaDeTexto 8"/>
          <p:cNvSpPr txBox="1"/>
          <p:nvPr/>
        </p:nvSpPr>
        <p:spPr>
          <a:xfrm>
            <a:off x="567791" y="2429530"/>
            <a:ext cx="872167" cy="523220"/>
          </a:xfrm>
          <a:prstGeom prst="rect">
            <a:avLst/>
          </a:prstGeom>
          <a:noFill/>
        </p:spPr>
        <p:txBody>
          <a:bodyPr wrap="square" rtlCol="0">
            <a:spAutoFit/>
          </a:bodyPr>
          <a:lstStyle/>
          <a:p>
            <a:r>
              <a:rPr lang="pt-BR" sz="2800" dirty="0" smtClean="0">
                <a:solidFill>
                  <a:srgbClr val="FF0000"/>
                </a:solidFill>
              </a:rPr>
              <a:t>93%</a:t>
            </a:r>
            <a:endParaRPr lang="pt-BR" sz="2800" dirty="0">
              <a:solidFill>
                <a:srgbClr val="FF0000"/>
              </a:solidFill>
            </a:endParaRPr>
          </a:p>
        </p:txBody>
      </p:sp>
      <p:sp>
        <p:nvSpPr>
          <p:cNvPr id="10" name="CaixaDeTexto 9"/>
          <p:cNvSpPr txBox="1"/>
          <p:nvPr/>
        </p:nvSpPr>
        <p:spPr>
          <a:xfrm>
            <a:off x="567791" y="3946856"/>
            <a:ext cx="872167" cy="523220"/>
          </a:xfrm>
          <a:prstGeom prst="rect">
            <a:avLst/>
          </a:prstGeom>
          <a:noFill/>
        </p:spPr>
        <p:txBody>
          <a:bodyPr wrap="square" rtlCol="0">
            <a:spAutoFit/>
          </a:bodyPr>
          <a:lstStyle/>
          <a:p>
            <a:r>
              <a:rPr lang="pt-BR" sz="2800" dirty="0" smtClean="0">
                <a:solidFill>
                  <a:srgbClr val="FF0000"/>
                </a:solidFill>
              </a:rPr>
              <a:t>97%</a:t>
            </a:r>
            <a:endParaRPr lang="pt-BR" sz="2800" dirty="0">
              <a:solidFill>
                <a:srgbClr val="FF0000"/>
              </a:solidFill>
            </a:endParaRPr>
          </a:p>
        </p:txBody>
      </p:sp>
      <p:sp>
        <p:nvSpPr>
          <p:cNvPr id="14" name="CaixaDeTexto 13"/>
          <p:cNvSpPr txBox="1"/>
          <p:nvPr/>
        </p:nvSpPr>
        <p:spPr>
          <a:xfrm>
            <a:off x="754266" y="5355788"/>
            <a:ext cx="5128159" cy="1200329"/>
          </a:xfrm>
          <a:prstGeom prst="rect">
            <a:avLst/>
          </a:prstGeom>
          <a:noFill/>
        </p:spPr>
        <p:txBody>
          <a:bodyPr wrap="square" rtlCol="0">
            <a:spAutoFit/>
          </a:bodyPr>
          <a:lstStyle/>
          <a:p>
            <a:pPr algn="ctr"/>
            <a:r>
              <a:rPr lang="pt-BR" sz="2400" dirty="0" smtClean="0"/>
              <a:t>Medo </a:t>
            </a:r>
            <a:r>
              <a:rPr lang="pt-BR" sz="2400" dirty="0"/>
              <a:t>de perder </a:t>
            </a:r>
            <a:r>
              <a:rPr lang="pt-BR" sz="2400" dirty="0" smtClean="0"/>
              <a:t>confiança, </a:t>
            </a:r>
          </a:p>
          <a:p>
            <a:pPr algn="ctr"/>
            <a:r>
              <a:rPr lang="pt-BR" sz="2400" dirty="0"/>
              <a:t>m</a:t>
            </a:r>
            <a:r>
              <a:rPr lang="pt-BR" sz="2400" dirty="0" smtClean="0"/>
              <a:t>edo </a:t>
            </a:r>
            <a:r>
              <a:rPr lang="pt-BR" sz="2400" dirty="0"/>
              <a:t>de demandas</a:t>
            </a:r>
          </a:p>
          <a:p>
            <a:endParaRPr lang="pt-BR" sz="2400" dirty="0"/>
          </a:p>
        </p:txBody>
      </p:sp>
    </p:spTree>
    <p:extLst>
      <p:ext uri="{BB962C8B-B14F-4D97-AF65-F5344CB8AC3E}">
        <p14:creationId xmlns:p14="http://schemas.microsoft.com/office/powerpoint/2010/main" xmlns="" val="346842767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0" y="309900"/>
            <a:ext cx="6636692" cy="584775"/>
          </a:xfrm>
          <a:prstGeom prst="rect">
            <a:avLst/>
          </a:prstGeom>
          <a:noFill/>
        </p:spPr>
        <p:txBody>
          <a:bodyPr wrap="square" rtlCol="0">
            <a:spAutoFit/>
          </a:bodyPr>
          <a:lstStyle/>
          <a:p>
            <a:pPr algn="ctr"/>
            <a:r>
              <a:rPr lang="pt-BR" sz="3200" b="1" dirty="0" err="1" smtClean="0"/>
              <a:t>Oncology</a:t>
            </a:r>
            <a:r>
              <a:rPr lang="pt-BR" sz="3200" b="1" dirty="0" smtClean="0"/>
              <a:t> Centre </a:t>
            </a:r>
            <a:r>
              <a:rPr lang="pt-BR" sz="3200" b="1" dirty="0" err="1" smtClean="0"/>
              <a:t>Of</a:t>
            </a:r>
            <a:r>
              <a:rPr lang="pt-BR" sz="3200" b="1" dirty="0" smtClean="0"/>
              <a:t> </a:t>
            </a:r>
            <a:r>
              <a:rPr lang="pt-BR" sz="3200" b="1" dirty="0" err="1" smtClean="0"/>
              <a:t>Basilicata</a:t>
            </a:r>
            <a:r>
              <a:rPr lang="pt-BR" sz="3200" b="1" dirty="0" smtClean="0"/>
              <a:t> - </a:t>
            </a:r>
            <a:r>
              <a:rPr lang="pt-BR" sz="3200" b="1" dirty="0" err="1" smtClean="0"/>
              <a:t>Italy</a:t>
            </a:r>
            <a:endParaRPr lang="pt-BR" sz="3200" b="1" dirty="0"/>
          </a:p>
        </p:txBody>
      </p:sp>
      <p:sp>
        <p:nvSpPr>
          <p:cNvPr id="3" name="CaixaDeTexto 2"/>
          <p:cNvSpPr txBox="1"/>
          <p:nvPr/>
        </p:nvSpPr>
        <p:spPr>
          <a:xfrm>
            <a:off x="0" y="862401"/>
            <a:ext cx="6636692" cy="646331"/>
          </a:xfrm>
          <a:prstGeom prst="rect">
            <a:avLst/>
          </a:prstGeom>
          <a:noFill/>
        </p:spPr>
        <p:txBody>
          <a:bodyPr wrap="square" rtlCol="0">
            <a:spAutoFit/>
          </a:bodyPr>
          <a:lstStyle/>
          <a:p>
            <a:pPr algn="ctr"/>
            <a:r>
              <a:rPr lang="pt-BR" dirty="0" smtClean="0"/>
              <a:t>44 médicos – 2012</a:t>
            </a:r>
          </a:p>
          <a:p>
            <a:pPr algn="ctr"/>
            <a:r>
              <a:rPr lang="pt-BR" dirty="0" smtClean="0"/>
              <a:t>(</a:t>
            </a:r>
            <a:r>
              <a:rPr lang="pt-BR" dirty="0"/>
              <a:t>q</a:t>
            </a:r>
            <a:r>
              <a:rPr lang="pt-BR" dirty="0" smtClean="0"/>
              <a:t>uestionário anônimo)</a:t>
            </a:r>
            <a:endParaRPr lang="pt-BR" dirty="0"/>
          </a:p>
        </p:txBody>
      </p:sp>
      <p:pic>
        <p:nvPicPr>
          <p:cNvPr id="8" name="Picture 2" descr="Mulher, Pessoa, Área De Trabalho, Trabalho, Ar, Áfric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950" t="-705" r="42503" b="705"/>
          <a:stretch/>
        </p:blipFill>
        <p:spPr bwMode="auto">
          <a:xfrm>
            <a:off x="6636692" y="-42863"/>
            <a:ext cx="5555308" cy="690086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aixaDeTexto 10"/>
          <p:cNvSpPr txBox="1"/>
          <p:nvPr/>
        </p:nvSpPr>
        <p:spPr>
          <a:xfrm>
            <a:off x="609420" y="2692056"/>
            <a:ext cx="5229405" cy="2339102"/>
          </a:xfrm>
          <a:prstGeom prst="rect">
            <a:avLst/>
          </a:prstGeom>
          <a:noFill/>
        </p:spPr>
        <p:txBody>
          <a:bodyPr wrap="square" rtlCol="0">
            <a:spAutoFit/>
          </a:bodyPr>
          <a:lstStyle/>
          <a:p>
            <a:r>
              <a:rPr lang="pt-BR" sz="2000" b="1" u="sng" dirty="0" smtClean="0">
                <a:solidFill>
                  <a:srgbClr val="002060"/>
                </a:solidFill>
              </a:rPr>
              <a:t>CONCLUSÃO:</a:t>
            </a:r>
          </a:p>
          <a:p>
            <a:endParaRPr lang="pt-BR" dirty="0" smtClean="0">
              <a:solidFill>
                <a:srgbClr val="002060"/>
              </a:solidFill>
            </a:endParaRPr>
          </a:p>
          <a:p>
            <a:endParaRPr lang="pt-BR" dirty="0">
              <a:solidFill>
                <a:srgbClr val="002060"/>
              </a:solidFill>
            </a:endParaRPr>
          </a:p>
          <a:p>
            <a:pPr algn="just"/>
            <a:r>
              <a:rPr lang="pt-BR" sz="2400" dirty="0" smtClean="0">
                <a:solidFill>
                  <a:srgbClr val="002060"/>
                </a:solidFill>
              </a:rPr>
              <a:t>Médicos italianos não estão prontos para prática do “</a:t>
            </a:r>
            <a:r>
              <a:rPr lang="pt-BR" sz="2400" i="1" dirty="0" err="1" smtClean="0">
                <a:solidFill>
                  <a:srgbClr val="002060"/>
                </a:solidFill>
              </a:rPr>
              <a:t>error</a:t>
            </a:r>
            <a:r>
              <a:rPr lang="pt-BR" sz="2400" i="1" dirty="0" smtClean="0">
                <a:solidFill>
                  <a:srgbClr val="002060"/>
                </a:solidFill>
              </a:rPr>
              <a:t> </a:t>
            </a:r>
            <a:r>
              <a:rPr lang="pt-BR" sz="2400" i="1" dirty="0" err="1" smtClean="0">
                <a:solidFill>
                  <a:srgbClr val="002060"/>
                </a:solidFill>
              </a:rPr>
              <a:t>disclosure</a:t>
            </a:r>
            <a:r>
              <a:rPr lang="pt-BR" sz="2400" dirty="0" smtClean="0">
                <a:solidFill>
                  <a:srgbClr val="002060"/>
                </a:solidFill>
              </a:rPr>
              <a:t>” sem treinamento (</a:t>
            </a:r>
            <a:r>
              <a:rPr lang="pt-BR" sz="2400" i="1" dirty="0" smtClean="0">
                <a:solidFill>
                  <a:srgbClr val="002060"/>
                </a:solidFill>
              </a:rPr>
              <a:t>management </a:t>
            </a:r>
            <a:r>
              <a:rPr lang="pt-BR" sz="2400" i="1" dirty="0" err="1" smtClean="0">
                <a:solidFill>
                  <a:srgbClr val="002060"/>
                </a:solidFill>
              </a:rPr>
              <a:t>team</a:t>
            </a:r>
            <a:r>
              <a:rPr lang="pt-BR" sz="2400" dirty="0" smtClean="0">
                <a:solidFill>
                  <a:srgbClr val="002060"/>
                </a:solidFill>
              </a:rPr>
              <a:t>)</a:t>
            </a:r>
          </a:p>
          <a:p>
            <a:endParaRPr lang="pt-BR" dirty="0">
              <a:solidFill>
                <a:srgbClr val="002060"/>
              </a:solidFill>
            </a:endParaRPr>
          </a:p>
        </p:txBody>
      </p:sp>
    </p:spTree>
    <p:extLst>
      <p:ext uri="{BB962C8B-B14F-4D97-AF65-F5344CB8AC3E}">
        <p14:creationId xmlns:p14="http://schemas.microsoft.com/office/powerpoint/2010/main" xmlns="" val="280256941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4943475" y="144573"/>
            <a:ext cx="6761132" cy="584775"/>
          </a:xfrm>
          <a:prstGeom prst="rect">
            <a:avLst/>
          </a:prstGeom>
          <a:noFill/>
        </p:spPr>
        <p:txBody>
          <a:bodyPr wrap="square" rtlCol="0">
            <a:spAutoFit/>
          </a:bodyPr>
          <a:lstStyle/>
          <a:p>
            <a:pPr algn="ctr"/>
            <a:r>
              <a:rPr lang="pt-BR" sz="3200" b="1" dirty="0" err="1" smtClean="0"/>
              <a:t>Loma</a:t>
            </a:r>
            <a:r>
              <a:rPr lang="pt-BR" sz="3200" b="1" dirty="0" smtClean="0"/>
              <a:t> Linda </a:t>
            </a:r>
            <a:r>
              <a:rPr lang="pt-BR" sz="3200" b="1" dirty="0" err="1" smtClean="0"/>
              <a:t>University</a:t>
            </a:r>
            <a:r>
              <a:rPr lang="pt-BR" sz="3200" b="1" dirty="0" smtClean="0"/>
              <a:t> </a:t>
            </a:r>
            <a:r>
              <a:rPr lang="pt-BR" sz="3200" b="1" dirty="0" err="1" smtClean="0"/>
              <a:t>California</a:t>
            </a:r>
            <a:endParaRPr lang="pt-BR" sz="3200" b="1" dirty="0"/>
          </a:p>
        </p:txBody>
      </p:sp>
      <p:sp>
        <p:nvSpPr>
          <p:cNvPr id="4" name="CaixaDeTexto 3"/>
          <p:cNvSpPr txBox="1"/>
          <p:nvPr/>
        </p:nvSpPr>
        <p:spPr>
          <a:xfrm>
            <a:off x="5028122" y="1360437"/>
            <a:ext cx="6591838" cy="461665"/>
          </a:xfrm>
          <a:prstGeom prst="rect">
            <a:avLst/>
          </a:prstGeom>
          <a:noFill/>
        </p:spPr>
        <p:txBody>
          <a:bodyPr wrap="square" rtlCol="0">
            <a:spAutoFit/>
          </a:bodyPr>
          <a:lstStyle/>
          <a:p>
            <a:pPr algn="ctr"/>
            <a:r>
              <a:rPr lang="pt-BR" sz="2400" b="1" u="sng" dirty="0" smtClean="0">
                <a:solidFill>
                  <a:schemeClr val="accent6">
                    <a:lumMod val="50000"/>
                  </a:schemeClr>
                </a:solidFill>
              </a:rPr>
              <a:t>Mentir ou não mentir na prática clínica</a:t>
            </a:r>
            <a:endParaRPr lang="pt-BR" sz="2400" b="1" u="sng" dirty="0">
              <a:solidFill>
                <a:schemeClr val="accent6">
                  <a:lumMod val="50000"/>
                </a:schemeClr>
              </a:solidFill>
            </a:endParaRPr>
          </a:p>
        </p:txBody>
      </p:sp>
      <p:sp>
        <p:nvSpPr>
          <p:cNvPr id="5" name="CaixaDeTexto 4"/>
          <p:cNvSpPr txBox="1"/>
          <p:nvPr/>
        </p:nvSpPr>
        <p:spPr>
          <a:xfrm>
            <a:off x="5028122" y="2070365"/>
            <a:ext cx="6886575" cy="3416320"/>
          </a:xfrm>
          <a:prstGeom prst="rect">
            <a:avLst/>
          </a:prstGeom>
          <a:noFill/>
        </p:spPr>
        <p:txBody>
          <a:bodyPr wrap="square" rtlCol="0">
            <a:spAutoFit/>
          </a:bodyPr>
          <a:lstStyle/>
          <a:p>
            <a:r>
              <a:rPr lang="pt-BR" sz="2800" dirty="0" smtClean="0">
                <a:solidFill>
                  <a:srgbClr val="FF0000"/>
                </a:solidFill>
              </a:rPr>
              <a:t>90%   </a:t>
            </a:r>
            <a:r>
              <a:rPr lang="pt-BR" sz="2800" dirty="0" smtClean="0"/>
              <a:t>	</a:t>
            </a:r>
            <a:r>
              <a:rPr lang="pt-BR" sz="2000" dirty="0" smtClean="0"/>
              <a:t>Falaria a verdade sobre o erro</a:t>
            </a:r>
          </a:p>
          <a:p>
            <a:r>
              <a:rPr lang="pt-BR" sz="2800" dirty="0" smtClean="0">
                <a:solidFill>
                  <a:srgbClr val="FF0000"/>
                </a:solidFill>
              </a:rPr>
              <a:t>40,9% </a:t>
            </a:r>
            <a:r>
              <a:rPr lang="pt-BR" sz="2000" dirty="0" smtClean="0"/>
              <a:t>Não falaria sobre “quase erro” – “</a:t>
            </a:r>
            <a:r>
              <a:rPr lang="pt-BR" sz="2000" i="1" dirty="0" err="1" smtClean="0"/>
              <a:t>near</a:t>
            </a:r>
            <a:r>
              <a:rPr lang="pt-BR" sz="2000" i="1" dirty="0" smtClean="0"/>
              <a:t> miss</a:t>
            </a:r>
            <a:r>
              <a:rPr lang="pt-BR" sz="2000" dirty="0" smtClean="0"/>
              <a:t>” 		(sem impacto no paciente)</a:t>
            </a:r>
          </a:p>
          <a:p>
            <a:r>
              <a:rPr lang="pt-BR" sz="2800" dirty="0" smtClean="0">
                <a:solidFill>
                  <a:srgbClr val="FF0000"/>
                </a:solidFill>
              </a:rPr>
              <a:t>33% </a:t>
            </a:r>
            <a:r>
              <a:rPr lang="pt-BR" sz="2800" dirty="0" smtClean="0"/>
              <a:t>	</a:t>
            </a:r>
            <a:r>
              <a:rPr lang="pt-BR" sz="2000" dirty="0" smtClean="0"/>
              <a:t>Revelaria</a:t>
            </a:r>
          </a:p>
          <a:p>
            <a:r>
              <a:rPr lang="pt-BR" sz="2800" dirty="0" smtClean="0">
                <a:solidFill>
                  <a:srgbClr val="FF0000"/>
                </a:solidFill>
              </a:rPr>
              <a:t>47% </a:t>
            </a:r>
            <a:r>
              <a:rPr lang="pt-BR" sz="2000" dirty="0"/>
              <a:t>	</a:t>
            </a:r>
            <a:r>
              <a:rPr lang="pt-BR" sz="2000" dirty="0" smtClean="0"/>
              <a:t>Mentiria para a seguradora para beneficiar o paciente</a:t>
            </a:r>
          </a:p>
          <a:p>
            <a:r>
              <a:rPr lang="pt-BR" sz="2800" dirty="0" smtClean="0">
                <a:solidFill>
                  <a:srgbClr val="FF0000"/>
                </a:solidFill>
              </a:rPr>
              <a:t>3,3 % </a:t>
            </a:r>
            <a:r>
              <a:rPr lang="pt-BR" sz="2000" dirty="0" smtClean="0"/>
              <a:t>Nunca revelaria imprevistos</a:t>
            </a:r>
          </a:p>
          <a:p>
            <a:r>
              <a:rPr lang="pt-BR" sz="2800" dirty="0" smtClean="0">
                <a:solidFill>
                  <a:srgbClr val="FF0000"/>
                </a:solidFill>
              </a:rPr>
              <a:t>45% 	</a:t>
            </a:r>
            <a:r>
              <a:rPr lang="pt-BR" sz="2000" dirty="0" smtClean="0"/>
              <a:t>Sempre revelaria imprevistos</a:t>
            </a:r>
          </a:p>
          <a:p>
            <a:r>
              <a:rPr lang="pt-BR" sz="2800" dirty="0" smtClean="0">
                <a:solidFill>
                  <a:srgbClr val="FF0000"/>
                </a:solidFill>
              </a:rPr>
              <a:t>41% </a:t>
            </a:r>
            <a:r>
              <a:rPr lang="pt-BR" sz="2000" dirty="0" smtClean="0"/>
              <a:t>	Só se fosse perguntado</a:t>
            </a:r>
          </a:p>
        </p:txBody>
      </p:sp>
      <p:sp>
        <p:nvSpPr>
          <p:cNvPr id="6" name="CaixaDeTexto 5"/>
          <p:cNvSpPr txBox="1"/>
          <p:nvPr/>
        </p:nvSpPr>
        <p:spPr>
          <a:xfrm>
            <a:off x="5028122" y="5734948"/>
            <a:ext cx="6886575" cy="1015663"/>
          </a:xfrm>
          <a:prstGeom prst="rect">
            <a:avLst/>
          </a:prstGeom>
          <a:noFill/>
        </p:spPr>
        <p:txBody>
          <a:bodyPr wrap="square" rtlCol="0">
            <a:spAutoFit/>
          </a:bodyPr>
          <a:lstStyle/>
          <a:p>
            <a:pPr marL="457200" indent="-457200">
              <a:buFont typeface="+mj-lt"/>
              <a:buAutoNum type="arabicParenR"/>
            </a:pPr>
            <a:r>
              <a:rPr lang="pt-BR" sz="2000" b="1" dirty="0" smtClean="0">
                <a:solidFill>
                  <a:schemeClr val="accent6">
                    <a:lumMod val="50000"/>
                  </a:schemeClr>
                </a:solidFill>
              </a:rPr>
              <a:t>Cirurgiões não são inclinados a relatar erros.</a:t>
            </a:r>
          </a:p>
          <a:p>
            <a:pPr marL="457200" indent="-457200">
              <a:buFont typeface="+mj-lt"/>
              <a:buAutoNum type="arabicParenR"/>
            </a:pPr>
            <a:r>
              <a:rPr lang="pt-BR" sz="2000" b="1" dirty="0" smtClean="0">
                <a:solidFill>
                  <a:schemeClr val="accent6">
                    <a:lumMod val="50000"/>
                  </a:schemeClr>
                </a:solidFill>
              </a:rPr>
              <a:t>Médicas passam mais tempo com o paciente e dão mais informações, tendência à abertura.</a:t>
            </a:r>
            <a:endParaRPr lang="pt-BR" sz="2000" b="1" dirty="0">
              <a:solidFill>
                <a:schemeClr val="accent6">
                  <a:lumMod val="50000"/>
                </a:schemeClr>
              </a:solidFill>
            </a:endParaRPr>
          </a:p>
        </p:txBody>
      </p:sp>
      <p:pic>
        <p:nvPicPr>
          <p:cNvPr id="7" name="Picture 2" descr="Tecnologia, Parada Cardíaca, Cuidados, Check U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457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4943475" y="672313"/>
            <a:ext cx="6636692" cy="646331"/>
          </a:xfrm>
          <a:prstGeom prst="rect">
            <a:avLst/>
          </a:prstGeom>
          <a:noFill/>
        </p:spPr>
        <p:txBody>
          <a:bodyPr wrap="square" rtlCol="0">
            <a:spAutoFit/>
          </a:bodyPr>
          <a:lstStyle/>
          <a:p>
            <a:pPr algn="ctr"/>
            <a:r>
              <a:rPr lang="pt-BR" dirty="0" smtClean="0"/>
              <a:t>636 médicos residentes</a:t>
            </a:r>
          </a:p>
          <a:p>
            <a:pPr algn="ctr"/>
            <a:r>
              <a:rPr lang="pt-BR" dirty="0" smtClean="0"/>
              <a:t>(2002 a 2007)</a:t>
            </a:r>
            <a:endParaRPr lang="pt-BR" dirty="0"/>
          </a:p>
        </p:txBody>
      </p:sp>
    </p:spTree>
    <p:extLst>
      <p:ext uri="{BB962C8B-B14F-4D97-AF65-F5344CB8AC3E}">
        <p14:creationId xmlns:p14="http://schemas.microsoft.com/office/powerpoint/2010/main" xmlns="" val="2198399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4943475" y="144573"/>
            <a:ext cx="6761132" cy="584775"/>
          </a:xfrm>
          <a:prstGeom prst="rect">
            <a:avLst/>
          </a:prstGeom>
          <a:noFill/>
        </p:spPr>
        <p:txBody>
          <a:bodyPr wrap="square" rtlCol="0">
            <a:spAutoFit/>
          </a:bodyPr>
          <a:lstStyle/>
          <a:p>
            <a:pPr algn="ctr"/>
            <a:r>
              <a:rPr lang="pt-BR" sz="3200" b="1" dirty="0" err="1" smtClean="0"/>
              <a:t>Loma</a:t>
            </a:r>
            <a:r>
              <a:rPr lang="pt-BR" sz="3200" b="1" dirty="0" smtClean="0"/>
              <a:t> Linda </a:t>
            </a:r>
            <a:r>
              <a:rPr lang="pt-BR" sz="3200" b="1" dirty="0" err="1" smtClean="0"/>
              <a:t>University</a:t>
            </a:r>
            <a:r>
              <a:rPr lang="pt-BR" sz="3200" b="1" dirty="0" smtClean="0"/>
              <a:t> </a:t>
            </a:r>
            <a:r>
              <a:rPr lang="pt-BR" sz="3200" b="1" dirty="0" err="1" smtClean="0"/>
              <a:t>California</a:t>
            </a:r>
            <a:endParaRPr lang="pt-BR" sz="3200" b="1" dirty="0"/>
          </a:p>
        </p:txBody>
      </p:sp>
      <p:sp>
        <p:nvSpPr>
          <p:cNvPr id="4" name="CaixaDeTexto 3"/>
          <p:cNvSpPr txBox="1"/>
          <p:nvPr/>
        </p:nvSpPr>
        <p:spPr>
          <a:xfrm>
            <a:off x="5028122" y="1360437"/>
            <a:ext cx="6591838" cy="461665"/>
          </a:xfrm>
          <a:prstGeom prst="rect">
            <a:avLst/>
          </a:prstGeom>
          <a:noFill/>
        </p:spPr>
        <p:txBody>
          <a:bodyPr wrap="square" rtlCol="0">
            <a:spAutoFit/>
          </a:bodyPr>
          <a:lstStyle/>
          <a:p>
            <a:pPr algn="ctr"/>
            <a:r>
              <a:rPr lang="pt-BR" sz="2400" b="1" u="sng" dirty="0" smtClean="0">
                <a:solidFill>
                  <a:schemeClr val="accent6">
                    <a:lumMod val="50000"/>
                  </a:schemeClr>
                </a:solidFill>
              </a:rPr>
              <a:t>Mentir ou não mentir na prática clínica</a:t>
            </a:r>
            <a:endParaRPr lang="pt-BR" sz="2400" b="1" u="sng" dirty="0">
              <a:solidFill>
                <a:schemeClr val="accent6">
                  <a:lumMod val="50000"/>
                </a:schemeClr>
              </a:solidFill>
            </a:endParaRPr>
          </a:p>
        </p:txBody>
      </p:sp>
      <p:pic>
        <p:nvPicPr>
          <p:cNvPr id="7" name="Picture 2" descr="Tecnologia, Parada Cardíaca, Cuidados, Check U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457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4943475" y="672313"/>
            <a:ext cx="6636692" cy="646331"/>
          </a:xfrm>
          <a:prstGeom prst="rect">
            <a:avLst/>
          </a:prstGeom>
          <a:noFill/>
        </p:spPr>
        <p:txBody>
          <a:bodyPr wrap="square" rtlCol="0">
            <a:spAutoFit/>
          </a:bodyPr>
          <a:lstStyle/>
          <a:p>
            <a:pPr algn="ctr"/>
            <a:r>
              <a:rPr lang="pt-BR" dirty="0" smtClean="0"/>
              <a:t>636 médicos residentes</a:t>
            </a:r>
          </a:p>
          <a:p>
            <a:pPr algn="ctr"/>
            <a:r>
              <a:rPr lang="pt-BR" dirty="0" smtClean="0"/>
              <a:t>(2002 a 2007)</a:t>
            </a:r>
            <a:endParaRPr lang="pt-BR" dirty="0"/>
          </a:p>
        </p:txBody>
      </p:sp>
      <p:sp>
        <p:nvSpPr>
          <p:cNvPr id="9" name="CaixaDeTexto 8"/>
          <p:cNvSpPr txBox="1"/>
          <p:nvPr/>
        </p:nvSpPr>
        <p:spPr>
          <a:xfrm>
            <a:off x="5709338" y="2806356"/>
            <a:ext cx="5910622" cy="2431435"/>
          </a:xfrm>
          <a:prstGeom prst="rect">
            <a:avLst/>
          </a:prstGeom>
          <a:noFill/>
        </p:spPr>
        <p:txBody>
          <a:bodyPr wrap="square" rtlCol="0">
            <a:spAutoFit/>
          </a:bodyPr>
          <a:lstStyle/>
          <a:p>
            <a:r>
              <a:rPr lang="pt-BR" sz="2000" b="1" u="sng" dirty="0" smtClean="0">
                <a:solidFill>
                  <a:srgbClr val="002060"/>
                </a:solidFill>
              </a:rPr>
              <a:t>CONCLUSÃO:</a:t>
            </a:r>
          </a:p>
          <a:p>
            <a:endParaRPr lang="pt-BR" dirty="0" smtClean="0">
              <a:solidFill>
                <a:srgbClr val="002060"/>
              </a:solidFill>
            </a:endParaRPr>
          </a:p>
          <a:p>
            <a:endParaRPr lang="pt-BR" dirty="0">
              <a:solidFill>
                <a:srgbClr val="002060"/>
              </a:solidFill>
            </a:endParaRPr>
          </a:p>
          <a:p>
            <a:pPr algn="just"/>
            <a:r>
              <a:rPr lang="pt-BR" sz="2400" dirty="0" smtClean="0">
                <a:solidFill>
                  <a:srgbClr val="002060"/>
                </a:solidFill>
              </a:rPr>
              <a:t>A mentira tem primariamente razões </a:t>
            </a:r>
            <a:r>
              <a:rPr lang="pt-BR" sz="2400" dirty="0" err="1" smtClean="0">
                <a:solidFill>
                  <a:srgbClr val="002060"/>
                </a:solidFill>
              </a:rPr>
              <a:t>altruistas</a:t>
            </a:r>
            <a:r>
              <a:rPr lang="pt-BR" sz="2400" dirty="0" smtClean="0">
                <a:solidFill>
                  <a:srgbClr val="002060"/>
                </a:solidFill>
              </a:rPr>
              <a:t> e, num segundo plano, tem razões egoístas (que poderiam ou não resultar em prejuízo para o paciente ou seguradora)</a:t>
            </a:r>
            <a:endParaRPr lang="pt-BR" dirty="0">
              <a:solidFill>
                <a:srgbClr val="002060"/>
              </a:solidFill>
            </a:endParaRPr>
          </a:p>
        </p:txBody>
      </p:sp>
    </p:spTree>
    <p:extLst>
      <p:ext uri="{BB962C8B-B14F-4D97-AF65-F5344CB8AC3E}">
        <p14:creationId xmlns:p14="http://schemas.microsoft.com/office/powerpoint/2010/main" xmlns="" val="145529374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289525" y="1305341"/>
            <a:ext cx="6567218" cy="4247317"/>
          </a:xfrm>
          <a:prstGeom prst="rect">
            <a:avLst/>
          </a:prstGeom>
          <a:noFill/>
        </p:spPr>
        <p:txBody>
          <a:bodyPr wrap="square" rtlCol="0">
            <a:spAutoFit/>
          </a:bodyPr>
          <a:lstStyle/>
          <a:p>
            <a:pPr algn="just"/>
            <a:r>
              <a:rPr lang="pt-BR" cap="all" dirty="0"/>
              <a:t>APELAÇÃO. “AÇÃO DE INDENIZAÇÃO POR DANOS MATERAIS MORAIS”. FRATURA OCORRIDA NO 5º DEDO DA MÃO DIREITA DA AUTORA, AO SER TRANSPORTADA DA </a:t>
            </a:r>
            <a:r>
              <a:rPr lang="pt-BR" u="sng" cap="all" dirty="0"/>
              <a:t>CADEIRA DE </a:t>
            </a:r>
            <a:r>
              <a:rPr lang="pt-BR" u="sng" cap="all" dirty="0" smtClean="0"/>
              <a:t>RODAS</a:t>
            </a:r>
            <a:r>
              <a:rPr lang="pt-BR" cap="all" dirty="0" smtClean="0"/>
              <a:t> </a:t>
            </a:r>
            <a:r>
              <a:rPr lang="pt-BR" u="sng" cap="all" dirty="0" smtClean="0"/>
              <a:t>PARA </a:t>
            </a:r>
            <a:r>
              <a:rPr lang="pt-BR" u="sng" cap="all" dirty="0"/>
              <a:t>A</a:t>
            </a:r>
            <a:r>
              <a:rPr lang="pt-BR" cap="all" dirty="0"/>
              <a:t> </a:t>
            </a:r>
            <a:r>
              <a:rPr lang="pt-BR" u="sng" cap="all" dirty="0"/>
              <a:t>MACA</a:t>
            </a:r>
            <a:r>
              <a:rPr lang="pt-BR" cap="all" dirty="0"/>
              <a:t>, NAS DEPENDÊNCIAS DO NOSOCÔMIO REQUERIDO. APLICAÇÃO DO CÓDIGO DE DEFESA DO CONSUMIDOR. FALHA NA PRESTAÇÃO DO SERVIÇO. DEVER DE CAUTELA NÃO OBSERVADO. CULPA EXCLUSIVA DA VÍTIMA NÃO DEMONSTRADA. RESPONSABILIDADE OBJETIVA. DEVER DE INDENIZAR. DANO MORAL E ESTÉTICO, POSSIBILIDADE DE CUMULAÇÃO. PENSÃO MENSAL INDEVIDA. AUSÊNCIA DE COMPROVAÇÃO DE QUE A AUTORA EXERCIA ATIVIDADE LABORATIVA À ÉPOCA. MAJORAÇÃO DA INDENIZAÇÃO FIXADA A TÍTULO DE DANO MORAL E ESTÉTICO. APELAÇÃO PARCIALMENTE PROVIDA. RECURSO ADESIVO DESPROVIDO.  </a:t>
            </a:r>
            <a:endParaRPr lang="pt-BR" dirty="0"/>
          </a:p>
          <a:p>
            <a:pPr algn="just"/>
            <a:endParaRPr lang="pt-BR" dirty="0"/>
          </a:p>
        </p:txBody>
      </p:sp>
      <p:pic>
        <p:nvPicPr>
          <p:cNvPr id="4" name="Picture 2" descr="Senhora Justiça, Jurisprudência, Direito, Escal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923" t="416" r="6479"/>
          <a:stretch/>
        </p:blipFill>
        <p:spPr bwMode="auto">
          <a:xfrm>
            <a:off x="7077075" y="0"/>
            <a:ext cx="5114925" cy="6867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4422823"/>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10" name="Picture 2" descr="Isolado, Médico, Dentista, Atendimento Odontológic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6450" y="-47526"/>
            <a:ext cx="10358285" cy="690552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aixaDeTexto 10"/>
          <p:cNvSpPr txBox="1"/>
          <p:nvPr/>
        </p:nvSpPr>
        <p:spPr>
          <a:xfrm>
            <a:off x="237047" y="352364"/>
            <a:ext cx="6848476" cy="1077218"/>
          </a:xfrm>
          <a:prstGeom prst="rect">
            <a:avLst/>
          </a:prstGeom>
          <a:noFill/>
        </p:spPr>
        <p:txBody>
          <a:bodyPr wrap="square" rtlCol="0">
            <a:spAutoFit/>
          </a:bodyPr>
          <a:lstStyle/>
          <a:p>
            <a:pPr algn="ctr"/>
            <a:r>
              <a:rPr lang="pt-BR" sz="3200" b="1" dirty="0" err="1"/>
              <a:t>Institute</a:t>
            </a:r>
            <a:r>
              <a:rPr lang="pt-BR" sz="3200" b="1" dirty="0"/>
              <a:t> </a:t>
            </a:r>
            <a:r>
              <a:rPr lang="pt-BR" sz="3200" b="1" dirty="0" err="1"/>
              <a:t>of</a:t>
            </a:r>
            <a:r>
              <a:rPr lang="pt-BR" sz="3200" b="1" dirty="0"/>
              <a:t> </a:t>
            </a:r>
            <a:r>
              <a:rPr lang="pt-BR" sz="3200" b="1" dirty="0" err="1"/>
              <a:t>Biomedical</a:t>
            </a:r>
            <a:r>
              <a:rPr lang="pt-BR" sz="3200" b="1" dirty="0"/>
              <a:t> </a:t>
            </a:r>
            <a:r>
              <a:rPr lang="pt-BR" sz="3200" b="1" dirty="0" err="1"/>
              <a:t>Ethics</a:t>
            </a:r>
            <a:endParaRPr lang="pt-BR" sz="3200" b="1" dirty="0"/>
          </a:p>
          <a:p>
            <a:pPr algn="ctr"/>
            <a:r>
              <a:rPr lang="pt-BR" sz="3200" b="1" dirty="0"/>
              <a:t>Base </a:t>
            </a:r>
            <a:r>
              <a:rPr lang="pt-BR" sz="3200" b="1" dirty="0" err="1"/>
              <a:t>University</a:t>
            </a:r>
            <a:r>
              <a:rPr lang="pt-BR" sz="3200" b="1" dirty="0"/>
              <a:t> - Suíça</a:t>
            </a:r>
          </a:p>
        </p:txBody>
      </p:sp>
      <p:sp>
        <p:nvSpPr>
          <p:cNvPr id="12" name="CaixaDeTexto 11"/>
          <p:cNvSpPr txBox="1"/>
          <p:nvPr/>
        </p:nvSpPr>
        <p:spPr>
          <a:xfrm>
            <a:off x="152400" y="2190939"/>
            <a:ext cx="6591838" cy="461665"/>
          </a:xfrm>
          <a:prstGeom prst="rect">
            <a:avLst/>
          </a:prstGeom>
          <a:noFill/>
        </p:spPr>
        <p:txBody>
          <a:bodyPr wrap="square" rtlCol="0">
            <a:spAutoFit/>
          </a:bodyPr>
          <a:lstStyle/>
          <a:p>
            <a:pPr algn="ctr"/>
            <a:r>
              <a:rPr lang="pt-BR" sz="2400" b="1" u="sng" dirty="0">
                <a:solidFill>
                  <a:schemeClr val="accent6">
                    <a:lumMod val="50000"/>
                  </a:schemeClr>
                </a:solidFill>
              </a:rPr>
              <a:t>Impacto do erro nos </a:t>
            </a:r>
            <a:r>
              <a:rPr lang="pt-BR" sz="2400" b="1" u="sng" dirty="0" smtClean="0">
                <a:solidFill>
                  <a:schemeClr val="accent6">
                    <a:lumMod val="50000"/>
                  </a:schemeClr>
                </a:solidFill>
              </a:rPr>
              <a:t>anestesistas</a:t>
            </a:r>
            <a:endParaRPr lang="pt-BR" sz="2400" b="1" u="sng" dirty="0">
              <a:solidFill>
                <a:schemeClr val="accent6">
                  <a:lumMod val="50000"/>
                </a:schemeClr>
              </a:solidFill>
            </a:endParaRPr>
          </a:p>
        </p:txBody>
      </p:sp>
      <p:sp>
        <p:nvSpPr>
          <p:cNvPr id="13" name="CaixaDeTexto 12"/>
          <p:cNvSpPr txBox="1"/>
          <p:nvPr/>
        </p:nvSpPr>
        <p:spPr>
          <a:xfrm>
            <a:off x="152400" y="1300963"/>
            <a:ext cx="6636692" cy="646331"/>
          </a:xfrm>
          <a:prstGeom prst="rect">
            <a:avLst/>
          </a:prstGeom>
          <a:noFill/>
        </p:spPr>
        <p:txBody>
          <a:bodyPr wrap="square" rtlCol="0">
            <a:spAutoFit/>
          </a:bodyPr>
          <a:lstStyle/>
          <a:p>
            <a:pPr algn="ctr"/>
            <a:r>
              <a:rPr lang="pt-BR" dirty="0"/>
              <a:t>281 anestesistas de 5 hospitais</a:t>
            </a:r>
          </a:p>
          <a:p>
            <a:pPr algn="ctr"/>
            <a:r>
              <a:rPr lang="pt-BR" dirty="0"/>
              <a:t>(julho 2012/abril 2013)</a:t>
            </a:r>
          </a:p>
        </p:txBody>
      </p:sp>
      <p:sp>
        <p:nvSpPr>
          <p:cNvPr id="16" name="CaixaDeTexto 15"/>
          <p:cNvSpPr txBox="1"/>
          <p:nvPr/>
        </p:nvSpPr>
        <p:spPr>
          <a:xfrm>
            <a:off x="979631" y="2896250"/>
            <a:ext cx="5934808" cy="3539430"/>
          </a:xfrm>
          <a:prstGeom prst="rect">
            <a:avLst/>
          </a:prstGeom>
          <a:noFill/>
        </p:spPr>
        <p:txBody>
          <a:bodyPr wrap="square" rtlCol="0">
            <a:spAutoFit/>
          </a:bodyPr>
          <a:lstStyle/>
          <a:p>
            <a:r>
              <a:rPr lang="pt-BR" sz="3200" dirty="0" smtClean="0">
                <a:solidFill>
                  <a:srgbClr val="FF0000"/>
                </a:solidFill>
              </a:rPr>
              <a:t>51% </a:t>
            </a:r>
            <a:r>
              <a:rPr lang="pt-BR" sz="2400" dirty="0" smtClean="0"/>
              <a:t>Ansiedade sobre futuros erros</a:t>
            </a:r>
          </a:p>
          <a:p>
            <a:r>
              <a:rPr lang="pt-BR" sz="3200" dirty="0" smtClean="0">
                <a:solidFill>
                  <a:srgbClr val="FF0000"/>
                </a:solidFill>
              </a:rPr>
              <a:t>45% </a:t>
            </a:r>
            <a:r>
              <a:rPr lang="pt-BR" sz="2400" dirty="0" smtClean="0"/>
              <a:t>Abalo na autoconfiança</a:t>
            </a:r>
          </a:p>
          <a:p>
            <a:r>
              <a:rPr lang="pt-BR" sz="3200" dirty="0" smtClean="0">
                <a:solidFill>
                  <a:srgbClr val="FF0000"/>
                </a:solidFill>
              </a:rPr>
              <a:t>36% </a:t>
            </a:r>
            <a:r>
              <a:rPr lang="pt-BR" sz="2400" dirty="0" smtClean="0"/>
              <a:t>Falta de sono</a:t>
            </a:r>
          </a:p>
          <a:p>
            <a:r>
              <a:rPr lang="pt-BR" sz="3200" dirty="0" smtClean="0">
                <a:solidFill>
                  <a:srgbClr val="FF0000"/>
                </a:solidFill>
              </a:rPr>
              <a:t>32% </a:t>
            </a:r>
            <a:r>
              <a:rPr lang="pt-BR" sz="2400" dirty="0" smtClean="0"/>
              <a:t>Satisfação no trabalho (abalo)</a:t>
            </a:r>
          </a:p>
          <a:p>
            <a:r>
              <a:rPr lang="pt-BR" sz="3200" dirty="0" smtClean="0">
                <a:solidFill>
                  <a:srgbClr val="FF0000"/>
                </a:solidFill>
              </a:rPr>
              <a:t>9%   </a:t>
            </a:r>
            <a:r>
              <a:rPr lang="pt-BR" sz="2400" dirty="0" smtClean="0"/>
              <a:t>Reputação </a:t>
            </a:r>
          </a:p>
          <a:p>
            <a:r>
              <a:rPr lang="pt-BR" sz="3200" dirty="0" smtClean="0">
                <a:solidFill>
                  <a:srgbClr val="FF0000"/>
                </a:solidFill>
              </a:rPr>
              <a:t>90% </a:t>
            </a:r>
            <a:r>
              <a:rPr lang="pt-BR" sz="2400" dirty="0" smtClean="0"/>
              <a:t>Hospital não dá adequado suporte</a:t>
            </a:r>
          </a:p>
          <a:p>
            <a:r>
              <a:rPr lang="pt-BR" sz="3200" dirty="0" smtClean="0">
                <a:solidFill>
                  <a:srgbClr val="FF0000"/>
                </a:solidFill>
              </a:rPr>
              <a:t>92% </a:t>
            </a:r>
            <a:r>
              <a:rPr lang="pt-BR" sz="2400" dirty="0" smtClean="0"/>
              <a:t>Interesse em terapia depois do erro</a:t>
            </a:r>
            <a:endParaRPr lang="pt-BR" sz="2400" dirty="0"/>
          </a:p>
        </p:txBody>
      </p:sp>
    </p:spTree>
    <p:extLst>
      <p:ext uri="{BB962C8B-B14F-4D97-AF65-F5344CB8AC3E}">
        <p14:creationId xmlns:p14="http://schemas.microsoft.com/office/powerpoint/2010/main" xmlns="" val="28320513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10" name="Picture 2" descr="Isolado, Médico, Dentista, Atendimento Odontológic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6450" y="-47526"/>
            <a:ext cx="10358285" cy="690552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aixaDeTexto 10"/>
          <p:cNvSpPr txBox="1"/>
          <p:nvPr/>
        </p:nvSpPr>
        <p:spPr>
          <a:xfrm>
            <a:off x="237047" y="352364"/>
            <a:ext cx="6848476" cy="1077218"/>
          </a:xfrm>
          <a:prstGeom prst="rect">
            <a:avLst/>
          </a:prstGeom>
          <a:noFill/>
        </p:spPr>
        <p:txBody>
          <a:bodyPr wrap="square" rtlCol="0">
            <a:spAutoFit/>
          </a:bodyPr>
          <a:lstStyle/>
          <a:p>
            <a:pPr algn="ctr"/>
            <a:r>
              <a:rPr lang="pt-BR" sz="3200" b="1" dirty="0" err="1"/>
              <a:t>Institute</a:t>
            </a:r>
            <a:r>
              <a:rPr lang="pt-BR" sz="3200" b="1" dirty="0"/>
              <a:t> </a:t>
            </a:r>
            <a:r>
              <a:rPr lang="pt-BR" sz="3200" b="1" dirty="0" err="1"/>
              <a:t>of</a:t>
            </a:r>
            <a:r>
              <a:rPr lang="pt-BR" sz="3200" b="1" dirty="0"/>
              <a:t> </a:t>
            </a:r>
            <a:r>
              <a:rPr lang="pt-BR" sz="3200" b="1" dirty="0" err="1"/>
              <a:t>Biomedical</a:t>
            </a:r>
            <a:r>
              <a:rPr lang="pt-BR" sz="3200" b="1" dirty="0"/>
              <a:t> </a:t>
            </a:r>
            <a:r>
              <a:rPr lang="pt-BR" sz="3200" b="1" dirty="0" err="1"/>
              <a:t>Ethics</a:t>
            </a:r>
            <a:endParaRPr lang="pt-BR" sz="3200" b="1" dirty="0"/>
          </a:p>
          <a:p>
            <a:pPr algn="ctr"/>
            <a:r>
              <a:rPr lang="pt-BR" sz="3200" b="1" dirty="0"/>
              <a:t>Base </a:t>
            </a:r>
            <a:r>
              <a:rPr lang="pt-BR" sz="3200" b="1" dirty="0" err="1"/>
              <a:t>University</a:t>
            </a:r>
            <a:r>
              <a:rPr lang="pt-BR" sz="3200" b="1" dirty="0"/>
              <a:t> - Suíça</a:t>
            </a:r>
          </a:p>
        </p:txBody>
      </p:sp>
      <p:sp>
        <p:nvSpPr>
          <p:cNvPr id="12" name="CaixaDeTexto 11"/>
          <p:cNvSpPr txBox="1"/>
          <p:nvPr/>
        </p:nvSpPr>
        <p:spPr>
          <a:xfrm>
            <a:off x="152400" y="2190939"/>
            <a:ext cx="6591838" cy="461665"/>
          </a:xfrm>
          <a:prstGeom prst="rect">
            <a:avLst/>
          </a:prstGeom>
          <a:noFill/>
        </p:spPr>
        <p:txBody>
          <a:bodyPr wrap="square" rtlCol="0">
            <a:spAutoFit/>
          </a:bodyPr>
          <a:lstStyle/>
          <a:p>
            <a:pPr algn="ctr"/>
            <a:r>
              <a:rPr lang="pt-BR" sz="2400" b="1" u="sng" dirty="0">
                <a:solidFill>
                  <a:schemeClr val="accent6">
                    <a:lumMod val="50000"/>
                  </a:schemeClr>
                </a:solidFill>
              </a:rPr>
              <a:t>Impacto do erro nos </a:t>
            </a:r>
            <a:r>
              <a:rPr lang="pt-BR" sz="2400" b="1" u="sng" dirty="0" smtClean="0">
                <a:solidFill>
                  <a:schemeClr val="accent6">
                    <a:lumMod val="50000"/>
                  </a:schemeClr>
                </a:solidFill>
              </a:rPr>
              <a:t>anestesistas</a:t>
            </a:r>
            <a:endParaRPr lang="pt-BR" sz="2400" b="1" u="sng" dirty="0">
              <a:solidFill>
                <a:schemeClr val="accent6">
                  <a:lumMod val="50000"/>
                </a:schemeClr>
              </a:solidFill>
            </a:endParaRPr>
          </a:p>
        </p:txBody>
      </p:sp>
      <p:sp>
        <p:nvSpPr>
          <p:cNvPr id="13" name="CaixaDeTexto 12"/>
          <p:cNvSpPr txBox="1"/>
          <p:nvPr/>
        </p:nvSpPr>
        <p:spPr>
          <a:xfrm>
            <a:off x="152400" y="1300963"/>
            <a:ext cx="6636692" cy="646331"/>
          </a:xfrm>
          <a:prstGeom prst="rect">
            <a:avLst/>
          </a:prstGeom>
          <a:noFill/>
        </p:spPr>
        <p:txBody>
          <a:bodyPr wrap="square" rtlCol="0">
            <a:spAutoFit/>
          </a:bodyPr>
          <a:lstStyle/>
          <a:p>
            <a:pPr algn="ctr"/>
            <a:r>
              <a:rPr lang="pt-BR" dirty="0"/>
              <a:t>281 anestesistas de 5 hospitais</a:t>
            </a:r>
          </a:p>
          <a:p>
            <a:pPr algn="ctr"/>
            <a:r>
              <a:rPr lang="pt-BR" dirty="0"/>
              <a:t>(julho 2012/abril 2013)</a:t>
            </a:r>
          </a:p>
        </p:txBody>
      </p:sp>
      <p:sp>
        <p:nvSpPr>
          <p:cNvPr id="7" name="CaixaDeTexto 6"/>
          <p:cNvSpPr txBox="1"/>
          <p:nvPr/>
        </p:nvSpPr>
        <p:spPr>
          <a:xfrm>
            <a:off x="994463" y="3469703"/>
            <a:ext cx="5910622" cy="2431435"/>
          </a:xfrm>
          <a:prstGeom prst="rect">
            <a:avLst/>
          </a:prstGeom>
          <a:noFill/>
        </p:spPr>
        <p:txBody>
          <a:bodyPr wrap="square" rtlCol="0">
            <a:spAutoFit/>
          </a:bodyPr>
          <a:lstStyle/>
          <a:p>
            <a:r>
              <a:rPr lang="pt-BR" sz="2000" b="1" u="sng" dirty="0" smtClean="0">
                <a:solidFill>
                  <a:srgbClr val="002060"/>
                </a:solidFill>
              </a:rPr>
              <a:t>CONCLUSÃO:</a:t>
            </a:r>
          </a:p>
          <a:p>
            <a:endParaRPr lang="pt-BR" dirty="0" smtClean="0">
              <a:solidFill>
                <a:srgbClr val="002060"/>
              </a:solidFill>
            </a:endParaRPr>
          </a:p>
          <a:p>
            <a:endParaRPr lang="pt-BR" dirty="0">
              <a:solidFill>
                <a:srgbClr val="002060"/>
              </a:solidFill>
            </a:endParaRPr>
          </a:p>
          <a:p>
            <a:pPr algn="just"/>
            <a:r>
              <a:rPr lang="pt-BR" sz="2400" dirty="0">
                <a:solidFill>
                  <a:srgbClr val="002060"/>
                </a:solidFill>
              </a:rPr>
              <a:t>Erros, pequenos erros e quase erros trazem sérios efeitos aos médicos</a:t>
            </a:r>
            <a:r>
              <a:rPr lang="pt-BR" sz="2400" dirty="0" smtClean="0">
                <a:solidFill>
                  <a:srgbClr val="002060"/>
                </a:solidFill>
              </a:rPr>
              <a:t>.</a:t>
            </a:r>
          </a:p>
          <a:p>
            <a:pPr algn="just"/>
            <a:r>
              <a:rPr lang="pt-BR" sz="2400" dirty="0" smtClean="0">
                <a:solidFill>
                  <a:srgbClr val="002060"/>
                </a:solidFill>
              </a:rPr>
              <a:t>Hospital </a:t>
            </a:r>
            <a:r>
              <a:rPr lang="pt-BR" sz="2400" dirty="0">
                <a:solidFill>
                  <a:srgbClr val="002060"/>
                </a:solidFill>
              </a:rPr>
              <a:t>precisa fazer mais para dar mais suporte.</a:t>
            </a:r>
          </a:p>
        </p:txBody>
      </p:sp>
    </p:spTree>
    <p:extLst>
      <p:ext uri="{BB962C8B-B14F-4D97-AF65-F5344CB8AC3E}">
        <p14:creationId xmlns:p14="http://schemas.microsoft.com/office/powerpoint/2010/main" xmlns="" val="8033159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1" name="CaixaDeTexto 10"/>
          <p:cNvSpPr txBox="1"/>
          <p:nvPr/>
        </p:nvSpPr>
        <p:spPr>
          <a:xfrm>
            <a:off x="5827066" y="356988"/>
            <a:ext cx="6155384" cy="1077218"/>
          </a:xfrm>
          <a:prstGeom prst="rect">
            <a:avLst/>
          </a:prstGeom>
          <a:noFill/>
        </p:spPr>
        <p:txBody>
          <a:bodyPr wrap="square" rtlCol="0">
            <a:spAutoFit/>
          </a:bodyPr>
          <a:lstStyle/>
          <a:p>
            <a:pPr algn="ctr"/>
            <a:r>
              <a:rPr lang="pt-BR" sz="3200" b="1" dirty="0" err="1"/>
              <a:t>Children’s</a:t>
            </a:r>
            <a:r>
              <a:rPr lang="pt-BR" sz="3200" b="1" dirty="0"/>
              <a:t> Hospital, </a:t>
            </a:r>
            <a:r>
              <a:rPr lang="pt-BR" sz="3200" b="1" dirty="0" smtClean="0"/>
              <a:t>Lahore </a:t>
            </a:r>
          </a:p>
          <a:p>
            <a:pPr algn="ctr"/>
            <a:r>
              <a:rPr lang="pt-BR" sz="3200" b="1" dirty="0" smtClean="0"/>
              <a:t>Paquistão </a:t>
            </a:r>
            <a:endParaRPr lang="pt-BR" sz="3200" b="1" dirty="0"/>
          </a:p>
        </p:txBody>
      </p:sp>
      <p:sp>
        <p:nvSpPr>
          <p:cNvPr id="13" name="CaixaDeTexto 12"/>
          <p:cNvSpPr txBox="1"/>
          <p:nvPr/>
        </p:nvSpPr>
        <p:spPr>
          <a:xfrm>
            <a:off x="5886450" y="1379596"/>
            <a:ext cx="5943600" cy="646331"/>
          </a:xfrm>
          <a:prstGeom prst="rect">
            <a:avLst/>
          </a:prstGeom>
          <a:noFill/>
        </p:spPr>
        <p:txBody>
          <a:bodyPr wrap="square" rtlCol="0">
            <a:spAutoFit/>
          </a:bodyPr>
          <a:lstStyle/>
          <a:p>
            <a:pPr algn="ctr"/>
            <a:r>
              <a:rPr lang="pt-BR" dirty="0" smtClean="0"/>
              <a:t>+1100 leitos</a:t>
            </a:r>
          </a:p>
          <a:p>
            <a:pPr algn="ctr"/>
            <a:r>
              <a:rPr lang="pt-BR" dirty="0" smtClean="0"/>
              <a:t>(agosto/2017)</a:t>
            </a:r>
            <a:endParaRPr lang="pt-BR" dirty="0"/>
          </a:p>
        </p:txBody>
      </p:sp>
      <p:sp>
        <p:nvSpPr>
          <p:cNvPr id="16" name="CaixaDeTexto 15"/>
          <p:cNvSpPr txBox="1"/>
          <p:nvPr/>
        </p:nvSpPr>
        <p:spPr>
          <a:xfrm>
            <a:off x="6038850" y="3677300"/>
            <a:ext cx="5982817" cy="2677656"/>
          </a:xfrm>
          <a:prstGeom prst="rect">
            <a:avLst/>
          </a:prstGeom>
          <a:noFill/>
        </p:spPr>
        <p:txBody>
          <a:bodyPr wrap="square" rtlCol="0">
            <a:spAutoFit/>
          </a:bodyPr>
          <a:lstStyle/>
          <a:p>
            <a:pPr marL="342900" indent="-342900">
              <a:buFont typeface="Wingdings" panose="05000000000000000000" pitchFamily="2" charset="2"/>
              <a:buChar char="ü"/>
            </a:pPr>
            <a:r>
              <a:rPr lang="pt-BR" sz="2400" dirty="0" smtClean="0"/>
              <a:t>Segurança </a:t>
            </a:r>
            <a:r>
              <a:rPr lang="pt-BR" sz="2400" dirty="0"/>
              <a:t>é responsabilidade de </a:t>
            </a:r>
            <a:r>
              <a:rPr lang="pt-BR" sz="2400" dirty="0" smtClean="0"/>
              <a:t>todos</a:t>
            </a:r>
          </a:p>
          <a:p>
            <a:pPr marL="342900" indent="-342900">
              <a:buFont typeface="Wingdings" panose="05000000000000000000" pitchFamily="2" charset="2"/>
              <a:buChar char="ü"/>
            </a:pPr>
            <a:endParaRPr lang="pt-BR" sz="2400" dirty="0"/>
          </a:p>
          <a:p>
            <a:pPr marL="342900" indent="-342900">
              <a:buFont typeface="Wingdings" panose="05000000000000000000" pitchFamily="2" charset="2"/>
              <a:buChar char="ü"/>
            </a:pPr>
            <a:r>
              <a:rPr lang="pt-BR" sz="2400" dirty="0"/>
              <a:t>Alguns prejuízos ao paciente são </a:t>
            </a:r>
            <a:r>
              <a:rPr lang="pt-BR" sz="2400" dirty="0" smtClean="0"/>
              <a:t>inevitáveis</a:t>
            </a:r>
          </a:p>
          <a:p>
            <a:pPr marL="342900" indent="-342900">
              <a:buFont typeface="Wingdings" panose="05000000000000000000" pitchFamily="2" charset="2"/>
              <a:buChar char="ü"/>
            </a:pPr>
            <a:endParaRPr lang="pt-BR" sz="2400" dirty="0"/>
          </a:p>
          <a:p>
            <a:pPr marL="342900" indent="-342900">
              <a:buFont typeface="Wingdings" panose="05000000000000000000" pitchFamily="2" charset="2"/>
              <a:buChar char="ü"/>
            </a:pPr>
            <a:r>
              <a:rPr lang="pt-BR" sz="2400" dirty="0"/>
              <a:t>Erro médico é sinal de </a:t>
            </a:r>
            <a:r>
              <a:rPr lang="pt-BR" sz="2400" dirty="0" smtClean="0"/>
              <a:t>incompetência</a:t>
            </a:r>
          </a:p>
          <a:p>
            <a:pPr marL="342900" indent="-342900">
              <a:buFont typeface="Wingdings" panose="05000000000000000000" pitchFamily="2" charset="2"/>
              <a:buChar char="ü"/>
            </a:pPr>
            <a:endParaRPr lang="pt-BR" sz="2400" dirty="0"/>
          </a:p>
          <a:p>
            <a:pPr marL="342900" indent="-342900">
              <a:buFont typeface="Wingdings" panose="05000000000000000000" pitchFamily="2" charset="2"/>
              <a:buChar char="ü"/>
            </a:pPr>
            <a:r>
              <a:rPr lang="pt-BR" sz="2400" dirty="0"/>
              <a:t>Todos os erros médicos devem ser relatados</a:t>
            </a:r>
          </a:p>
        </p:txBody>
      </p:sp>
      <p:sp>
        <p:nvSpPr>
          <p:cNvPr id="7" name="CaixaDeTexto 6"/>
          <p:cNvSpPr txBox="1"/>
          <p:nvPr/>
        </p:nvSpPr>
        <p:spPr>
          <a:xfrm>
            <a:off x="7480989" y="2025927"/>
            <a:ext cx="2754522" cy="923330"/>
          </a:xfrm>
          <a:prstGeom prst="rect">
            <a:avLst/>
          </a:prstGeom>
          <a:noFill/>
        </p:spPr>
        <p:txBody>
          <a:bodyPr wrap="square" rtlCol="0">
            <a:spAutoFit/>
          </a:bodyPr>
          <a:lstStyle/>
          <a:p>
            <a:pPr algn="ctr"/>
            <a:r>
              <a:rPr lang="pt-BR" dirty="0" smtClean="0"/>
              <a:t>150 residentes</a:t>
            </a:r>
          </a:p>
          <a:p>
            <a:pPr algn="ctr"/>
            <a:r>
              <a:rPr lang="pt-BR" dirty="0" smtClean="0"/>
              <a:t>150 enfermeiros </a:t>
            </a:r>
          </a:p>
          <a:p>
            <a:pPr algn="ctr"/>
            <a:r>
              <a:rPr lang="pt-BR" dirty="0" smtClean="0"/>
              <a:t>5 anos de experiência</a:t>
            </a:r>
          </a:p>
        </p:txBody>
      </p:sp>
      <p:pic>
        <p:nvPicPr>
          <p:cNvPr id="4098" name="Picture 2" descr="Bebê, Medicina, Criança, Pé, Cuidados, Nasciment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091" r="9914"/>
          <a:stretch/>
        </p:blipFill>
        <p:spPr bwMode="auto">
          <a:xfrm>
            <a:off x="13171" y="-1"/>
            <a:ext cx="5648325"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3434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1" name="CaixaDeTexto 10"/>
          <p:cNvSpPr txBox="1"/>
          <p:nvPr/>
        </p:nvSpPr>
        <p:spPr>
          <a:xfrm>
            <a:off x="5827066" y="356988"/>
            <a:ext cx="6155384" cy="1077218"/>
          </a:xfrm>
          <a:prstGeom prst="rect">
            <a:avLst/>
          </a:prstGeom>
          <a:noFill/>
        </p:spPr>
        <p:txBody>
          <a:bodyPr wrap="square" rtlCol="0">
            <a:spAutoFit/>
          </a:bodyPr>
          <a:lstStyle/>
          <a:p>
            <a:pPr algn="ctr"/>
            <a:r>
              <a:rPr lang="pt-BR" sz="3200" b="1" dirty="0" err="1"/>
              <a:t>Children’s</a:t>
            </a:r>
            <a:r>
              <a:rPr lang="pt-BR" sz="3200" b="1" dirty="0"/>
              <a:t> Hospital, </a:t>
            </a:r>
            <a:r>
              <a:rPr lang="pt-BR" sz="3200" b="1" dirty="0" smtClean="0"/>
              <a:t>Lahore </a:t>
            </a:r>
          </a:p>
          <a:p>
            <a:pPr algn="ctr"/>
            <a:r>
              <a:rPr lang="pt-BR" sz="3200" b="1" dirty="0" smtClean="0"/>
              <a:t>Paquistão </a:t>
            </a:r>
            <a:endParaRPr lang="pt-BR" sz="3200" b="1" dirty="0"/>
          </a:p>
        </p:txBody>
      </p:sp>
      <p:sp>
        <p:nvSpPr>
          <p:cNvPr id="13" name="CaixaDeTexto 12"/>
          <p:cNvSpPr txBox="1"/>
          <p:nvPr/>
        </p:nvSpPr>
        <p:spPr>
          <a:xfrm>
            <a:off x="5886450" y="1379596"/>
            <a:ext cx="5943600" cy="646331"/>
          </a:xfrm>
          <a:prstGeom prst="rect">
            <a:avLst/>
          </a:prstGeom>
          <a:noFill/>
        </p:spPr>
        <p:txBody>
          <a:bodyPr wrap="square" rtlCol="0">
            <a:spAutoFit/>
          </a:bodyPr>
          <a:lstStyle/>
          <a:p>
            <a:pPr algn="ctr"/>
            <a:r>
              <a:rPr lang="pt-BR" dirty="0" smtClean="0"/>
              <a:t>+1100 leitos</a:t>
            </a:r>
          </a:p>
          <a:p>
            <a:pPr algn="ctr"/>
            <a:r>
              <a:rPr lang="pt-BR" dirty="0" smtClean="0"/>
              <a:t>(agosto/2017)</a:t>
            </a:r>
            <a:endParaRPr lang="pt-BR" dirty="0"/>
          </a:p>
        </p:txBody>
      </p:sp>
      <p:sp>
        <p:nvSpPr>
          <p:cNvPr id="7" name="CaixaDeTexto 6"/>
          <p:cNvSpPr txBox="1"/>
          <p:nvPr/>
        </p:nvSpPr>
        <p:spPr>
          <a:xfrm>
            <a:off x="7480989" y="2025927"/>
            <a:ext cx="2754522" cy="923330"/>
          </a:xfrm>
          <a:prstGeom prst="rect">
            <a:avLst/>
          </a:prstGeom>
          <a:noFill/>
        </p:spPr>
        <p:txBody>
          <a:bodyPr wrap="square" rtlCol="0">
            <a:spAutoFit/>
          </a:bodyPr>
          <a:lstStyle/>
          <a:p>
            <a:pPr algn="ctr"/>
            <a:r>
              <a:rPr lang="pt-BR" dirty="0" smtClean="0"/>
              <a:t>150 residentes</a:t>
            </a:r>
          </a:p>
          <a:p>
            <a:pPr algn="ctr"/>
            <a:r>
              <a:rPr lang="pt-BR" dirty="0" smtClean="0"/>
              <a:t>150 enfermeiros </a:t>
            </a:r>
          </a:p>
          <a:p>
            <a:pPr algn="ctr"/>
            <a:r>
              <a:rPr lang="pt-BR" dirty="0" smtClean="0"/>
              <a:t>5 anos de experiência</a:t>
            </a:r>
          </a:p>
        </p:txBody>
      </p:sp>
      <p:sp>
        <p:nvSpPr>
          <p:cNvPr id="8" name="CaixaDeTexto 7"/>
          <p:cNvSpPr txBox="1"/>
          <p:nvPr/>
        </p:nvSpPr>
        <p:spPr>
          <a:xfrm>
            <a:off x="6228233" y="3048535"/>
            <a:ext cx="5353050" cy="3539430"/>
          </a:xfrm>
          <a:prstGeom prst="rect">
            <a:avLst/>
          </a:prstGeom>
          <a:noFill/>
        </p:spPr>
        <p:txBody>
          <a:bodyPr wrap="square" rtlCol="0">
            <a:spAutoFit/>
          </a:bodyPr>
          <a:lstStyle/>
          <a:p>
            <a:pPr algn="just"/>
            <a:r>
              <a:rPr lang="pt-BR" sz="2000" b="1" u="sng" dirty="0" smtClean="0">
                <a:solidFill>
                  <a:srgbClr val="002060"/>
                </a:solidFill>
              </a:rPr>
              <a:t>CONCLUSÃO:</a:t>
            </a:r>
          </a:p>
          <a:p>
            <a:pPr algn="just"/>
            <a:endParaRPr lang="pt-BR" dirty="0" smtClean="0">
              <a:solidFill>
                <a:srgbClr val="002060"/>
              </a:solidFill>
            </a:endParaRPr>
          </a:p>
          <a:p>
            <a:pPr algn="just"/>
            <a:endParaRPr lang="pt-BR" dirty="0">
              <a:solidFill>
                <a:srgbClr val="002060"/>
              </a:solidFill>
            </a:endParaRPr>
          </a:p>
          <a:p>
            <a:pPr marL="342900" indent="-342900" algn="just">
              <a:buAutoNum type="arabicParenR"/>
            </a:pPr>
            <a:r>
              <a:rPr lang="pt-BR" sz="2400" dirty="0">
                <a:solidFill>
                  <a:srgbClr val="002060"/>
                </a:solidFill>
              </a:rPr>
              <a:t>Mostraram atitudes positivas e conhecimento acerca da segurança do </a:t>
            </a:r>
            <a:r>
              <a:rPr lang="pt-BR" sz="2400" dirty="0" smtClean="0">
                <a:solidFill>
                  <a:srgbClr val="002060"/>
                </a:solidFill>
              </a:rPr>
              <a:t>paciente</a:t>
            </a:r>
          </a:p>
          <a:p>
            <a:pPr marL="342900" indent="-342900" algn="just">
              <a:buAutoNum type="arabicParenR"/>
            </a:pPr>
            <a:endParaRPr lang="pt-BR" sz="2400" dirty="0">
              <a:solidFill>
                <a:srgbClr val="002060"/>
              </a:solidFill>
            </a:endParaRPr>
          </a:p>
          <a:p>
            <a:pPr marL="342900" indent="-342900" algn="just">
              <a:buAutoNum type="arabicParenR"/>
            </a:pPr>
            <a:r>
              <a:rPr lang="pt-BR" sz="2400" dirty="0" smtClean="0">
                <a:solidFill>
                  <a:srgbClr val="002060"/>
                </a:solidFill>
              </a:rPr>
              <a:t>Sugerem incluir a matéria </a:t>
            </a:r>
            <a:r>
              <a:rPr lang="pt-BR" sz="2400" dirty="0">
                <a:solidFill>
                  <a:srgbClr val="002060"/>
                </a:solidFill>
              </a:rPr>
              <a:t>“</a:t>
            </a:r>
            <a:r>
              <a:rPr lang="pt-BR" sz="2400" i="1" dirty="0" err="1">
                <a:solidFill>
                  <a:srgbClr val="002060"/>
                </a:solidFill>
              </a:rPr>
              <a:t>Error</a:t>
            </a:r>
            <a:r>
              <a:rPr lang="pt-BR" sz="2400" i="1" dirty="0">
                <a:solidFill>
                  <a:srgbClr val="002060"/>
                </a:solidFill>
              </a:rPr>
              <a:t> </a:t>
            </a:r>
            <a:r>
              <a:rPr lang="pt-BR" sz="2400" i="1" dirty="0" err="1">
                <a:solidFill>
                  <a:srgbClr val="002060"/>
                </a:solidFill>
              </a:rPr>
              <a:t>disclosure</a:t>
            </a:r>
            <a:r>
              <a:rPr lang="pt-BR" sz="2400" i="1" dirty="0">
                <a:solidFill>
                  <a:srgbClr val="002060"/>
                </a:solidFill>
              </a:rPr>
              <a:t> </a:t>
            </a:r>
            <a:r>
              <a:rPr lang="pt-BR" sz="2400" i="1" dirty="0" err="1">
                <a:solidFill>
                  <a:srgbClr val="002060"/>
                </a:solidFill>
              </a:rPr>
              <a:t>teaching</a:t>
            </a:r>
            <a:r>
              <a:rPr lang="pt-BR" sz="2400" dirty="0">
                <a:solidFill>
                  <a:srgbClr val="002060"/>
                </a:solidFill>
              </a:rPr>
              <a:t>” na educação </a:t>
            </a:r>
            <a:r>
              <a:rPr lang="pt-BR" sz="2400" dirty="0" smtClean="0">
                <a:solidFill>
                  <a:srgbClr val="002060"/>
                </a:solidFill>
              </a:rPr>
              <a:t>(</a:t>
            </a:r>
            <a:r>
              <a:rPr lang="pt-BR" sz="2400" dirty="0">
                <a:solidFill>
                  <a:srgbClr val="002060"/>
                </a:solidFill>
              </a:rPr>
              <a:t>medicina e enfermagem)</a:t>
            </a:r>
          </a:p>
        </p:txBody>
      </p:sp>
      <p:pic>
        <p:nvPicPr>
          <p:cNvPr id="10" name="Picture 2" descr="Bebê, Medicina, Criança, Pé, Cuidados, Nasciment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091" r="9914"/>
          <a:stretch/>
        </p:blipFill>
        <p:spPr bwMode="auto">
          <a:xfrm>
            <a:off x="13171" y="-1"/>
            <a:ext cx="5648325"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97128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aixaDeTexto 3"/>
          <p:cNvSpPr txBox="1"/>
          <p:nvPr/>
        </p:nvSpPr>
        <p:spPr>
          <a:xfrm>
            <a:off x="695325" y="123825"/>
            <a:ext cx="11268075" cy="6463308"/>
          </a:xfrm>
          <a:prstGeom prst="rect">
            <a:avLst/>
          </a:prstGeom>
          <a:noFill/>
        </p:spPr>
        <p:txBody>
          <a:bodyPr wrap="square" rtlCol="0">
            <a:spAutoFit/>
          </a:bodyPr>
          <a:lstStyle/>
          <a:p>
            <a:pPr algn="just"/>
            <a:r>
              <a:rPr lang="pt-BR" dirty="0"/>
              <a:t>APELAÇÃO. “AÇÃO DE INDENIZAÇÃO POR DANOS MATERIAIS E MORAIS”. ERRO MÉDICO. </a:t>
            </a:r>
          </a:p>
          <a:p>
            <a:pPr algn="just"/>
            <a:r>
              <a:rPr lang="pt-BR" dirty="0"/>
              <a:t>AGRAVO RETIDO INTERPOSTO POR SMA EMPREENDIMENTO E PARTICIPAÇÕES NÃO CONHECIDO. NÃO REITERADO. INTELIGÊNCIA DO ART. 523 § 1</a:t>
            </a:r>
            <a:r>
              <a:rPr lang="pt-BR" baseline="30000" dirty="0"/>
              <a:t>o </a:t>
            </a:r>
            <a:r>
              <a:rPr lang="pt-BR" dirty="0"/>
              <a:t>DO CÓGIDO DE PROCESSO CIVIL/73.</a:t>
            </a:r>
          </a:p>
          <a:p>
            <a:pPr algn="just"/>
            <a:r>
              <a:rPr lang="pt-BR" dirty="0"/>
              <a:t>AGRAVO RETIDO INTERPOSTO POR MURILO CESAR DOS SANTOS.</a:t>
            </a:r>
            <a:r>
              <a:rPr lang="pt-BR" baseline="30000" dirty="0"/>
              <a:t> </a:t>
            </a:r>
            <a:r>
              <a:rPr lang="pt-BR" dirty="0"/>
              <a:t>INÉPCIA DA INICIAL NÃO CONFIGURADA. PREENCHIMENTO DOS REQUISITOS DO ART. 282 DO CPC/1973. PREVENÇÃO DO JUÍZO NO QUAL TRAMITOU A AÇÃO DE PRODUÇÃO ANTECIPADA DE PROVAS OBSERVADA. CERCEAMENTO DE DEFESA EM RAZÃO DO JULGAMENTO ANTECIPADO DA LIDE. NÃO CONFIGURADO. PROCESSO SUFICIENTEMENTE INSTRUÍDO. ART. 131 DO CPC/73.</a:t>
            </a:r>
          </a:p>
          <a:p>
            <a:pPr algn="just"/>
            <a:r>
              <a:rPr lang="pt-BR" dirty="0"/>
              <a:t>AGRAVO RETIDO CONHECIDO E DESPROVIDO.</a:t>
            </a:r>
          </a:p>
          <a:p>
            <a:pPr algn="just"/>
            <a:r>
              <a:rPr lang="pt-BR" dirty="0"/>
              <a:t>MÉRITO. INTERVENÇÃO CIRÚRGICA COM UTILIZAÇÃO DE </a:t>
            </a:r>
            <a:r>
              <a:rPr lang="pt-BR" u="sng" dirty="0"/>
              <a:t>ELETROCAUTÉRIO</a:t>
            </a:r>
            <a:r>
              <a:rPr lang="pt-BR" dirty="0"/>
              <a:t>. QUEIMADURAS DE 1º, 2º E 3º GRAUS NA FACE POSTERIOR DO MEMBRO INFERIOR DIREITO DA AUTORA. NEGLIGÊNCIA NO MANUSEIO DO APARELHO. RESPONSABILIDADE DO MÉDICO CIRURGIÃO EVIDENCIADA. QUEIMADURAS NÃO SÃO CONSEQUÊNCIAS NORMAIS DE INTERVENÇÕES CIRÚRGICAS, REVELANDO FALHA NA PRESTAÇÃO DE SERVIÇOS. MÉDICO INTEGRANTE DO CORPO CLÍNICO DO HOSPITAL. ENFERMEIROS QUE NÃO SE EMPENHARAM A DETECTAR AS CAUSAS DAS DORES QUE A AUTORA SOFRIA PÓS CIRURGIA. </a:t>
            </a:r>
            <a:r>
              <a:rPr lang="pt-BR" u="sng" dirty="0"/>
              <a:t>DESÍDIA</a:t>
            </a:r>
            <a:r>
              <a:rPr lang="pt-BR" dirty="0"/>
              <a:t> NO TRATAMENTO. RESPONSABILIDADE DO HOSPITAL CONFIGURADA. MÉDICO E NOSOCÔMIO CREDENCIADOS À UNIMED CURITIBA. RESPONSABILIDADE SOLIDÁRIA DO PLANO DE SAÚDE. CADEIA DE FORNECIMENTO. ENTENDIMENTO DO SUPERIOR TRIBUNAL DE JUSTIÇA. REQUERIDOS QUE DETÉM LEGITIMIDADE PASSIVA AD CAUSAM E RESPONSABILIDADE SOBRE O EVENTO DANOSO. DANOS MATERIAIS. CIRURGIA PLÁSTICA REPARADORA PARA AMENIZAR O ASPECTO DA CICATRIZ, EM MONTANTE A SER APURADO EM LIQUIDAÇÃO DE SENTENÇA. SESSÕES COM PSICÓLOGO EM RAZÃO DO DESENVOLVIMENTO DE QUADRO DEPRESSIVO LIGADO AOS FATOS. COMPROVAÇÃO POR MEIO DE RECIBOS. INDENIZAÇÃO DEVIDA. DANO MORAL DEMONSTRADO. QUANTUM INDENIZATÓRIO REDUZIDO. ADEQUAÇÃO AOS PARÂMETROS DA RAZOABILIDADE. TERMO INICIAL DOS JUROS. CITAÇÃO. INTELIGÊNCIA DO ART. 405 DO CÓDIGO CIVIL. SUCUMBÊNCIA MANTIDA. APELAÇÕES 1, 2 E 3 PARCIALMENTE PROVIDAS. RECURSO ADESIVO PARCIALMENTE PROVIDO. </a:t>
            </a:r>
          </a:p>
        </p:txBody>
      </p:sp>
    </p:spTree>
    <p:extLst>
      <p:ext uri="{BB962C8B-B14F-4D97-AF65-F5344CB8AC3E}">
        <p14:creationId xmlns:p14="http://schemas.microsoft.com/office/powerpoint/2010/main" xmlns="" val="2365897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40000"/>
                <a:lumOff val="6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1" name="CaixaDeTexto 10"/>
          <p:cNvSpPr txBox="1"/>
          <p:nvPr/>
        </p:nvSpPr>
        <p:spPr>
          <a:xfrm>
            <a:off x="65963" y="349107"/>
            <a:ext cx="6848476" cy="584775"/>
          </a:xfrm>
          <a:prstGeom prst="rect">
            <a:avLst/>
          </a:prstGeom>
          <a:noFill/>
        </p:spPr>
        <p:txBody>
          <a:bodyPr wrap="square" rtlCol="0">
            <a:spAutoFit/>
          </a:bodyPr>
          <a:lstStyle/>
          <a:p>
            <a:pPr algn="ctr"/>
            <a:r>
              <a:rPr lang="pt-BR" sz="3200" b="1" dirty="0" smtClean="0"/>
              <a:t>Illinois</a:t>
            </a:r>
            <a:endParaRPr lang="pt-BR" sz="3200" b="1" dirty="0"/>
          </a:p>
        </p:txBody>
      </p:sp>
      <p:sp>
        <p:nvSpPr>
          <p:cNvPr id="12" name="CaixaDeTexto 11"/>
          <p:cNvSpPr txBox="1"/>
          <p:nvPr/>
        </p:nvSpPr>
        <p:spPr>
          <a:xfrm>
            <a:off x="-27069" y="1664144"/>
            <a:ext cx="6591838" cy="461665"/>
          </a:xfrm>
          <a:prstGeom prst="rect">
            <a:avLst/>
          </a:prstGeom>
          <a:noFill/>
        </p:spPr>
        <p:txBody>
          <a:bodyPr wrap="square" rtlCol="0">
            <a:spAutoFit/>
          </a:bodyPr>
          <a:lstStyle/>
          <a:p>
            <a:pPr algn="ctr"/>
            <a:r>
              <a:rPr lang="pt-BR" sz="2400" b="1" u="sng" dirty="0" smtClean="0">
                <a:solidFill>
                  <a:schemeClr val="accent6">
                    <a:lumMod val="50000"/>
                  </a:schemeClr>
                </a:solidFill>
              </a:rPr>
              <a:t>Confiança no fornecedor</a:t>
            </a:r>
            <a:endParaRPr lang="pt-BR" sz="2400" b="1" u="sng" dirty="0">
              <a:solidFill>
                <a:schemeClr val="accent6">
                  <a:lumMod val="50000"/>
                </a:schemeClr>
              </a:solidFill>
            </a:endParaRPr>
          </a:p>
        </p:txBody>
      </p:sp>
      <p:sp>
        <p:nvSpPr>
          <p:cNvPr id="13" name="CaixaDeTexto 12"/>
          <p:cNvSpPr txBox="1"/>
          <p:nvPr/>
        </p:nvSpPr>
        <p:spPr>
          <a:xfrm>
            <a:off x="107546" y="877830"/>
            <a:ext cx="6636692" cy="646331"/>
          </a:xfrm>
          <a:prstGeom prst="rect">
            <a:avLst/>
          </a:prstGeom>
          <a:noFill/>
        </p:spPr>
        <p:txBody>
          <a:bodyPr wrap="square" rtlCol="0">
            <a:spAutoFit/>
          </a:bodyPr>
          <a:lstStyle/>
          <a:p>
            <a:pPr algn="ctr"/>
            <a:r>
              <a:rPr lang="pt-BR" dirty="0" smtClean="0"/>
              <a:t>1018 residentes</a:t>
            </a:r>
            <a:endParaRPr lang="pt-BR" dirty="0"/>
          </a:p>
          <a:p>
            <a:pPr algn="ctr"/>
            <a:r>
              <a:rPr lang="pt-BR" dirty="0" smtClean="0"/>
              <a:t>(2008)</a:t>
            </a:r>
            <a:endParaRPr lang="pt-BR" dirty="0"/>
          </a:p>
        </p:txBody>
      </p:sp>
      <p:sp>
        <p:nvSpPr>
          <p:cNvPr id="16" name="CaixaDeTexto 15"/>
          <p:cNvSpPr txBox="1"/>
          <p:nvPr/>
        </p:nvSpPr>
        <p:spPr>
          <a:xfrm>
            <a:off x="801411" y="2515980"/>
            <a:ext cx="4694514" cy="1077218"/>
          </a:xfrm>
          <a:prstGeom prst="rect">
            <a:avLst/>
          </a:prstGeom>
          <a:noFill/>
        </p:spPr>
        <p:txBody>
          <a:bodyPr wrap="square" rtlCol="0">
            <a:spAutoFit/>
          </a:bodyPr>
          <a:lstStyle/>
          <a:p>
            <a:r>
              <a:rPr lang="pt-BR" sz="3200" dirty="0" smtClean="0">
                <a:solidFill>
                  <a:srgbClr val="FF0000"/>
                </a:solidFill>
              </a:rPr>
              <a:t>27% </a:t>
            </a:r>
            <a:r>
              <a:rPr lang="pt-BR" sz="2400" dirty="0" smtClean="0"/>
              <a:t>Processariam</a:t>
            </a:r>
          </a:p>
          <a:p>
            <a:r>
              <a:rPr lang="pt-BR" sz="3200" dirty="0" smtClean="0">
                <a:solidFill>
                  <a:srgbClr val="FF0000"/>
                </a:solidFill>
              </a:rPr>
              <a:t>38% </a:t>
            </a:r>
            <a:r>
              <a:rPr lang="pt-BR" sz="2400" dirty="0" smtClean="0"/>
              <a:t>Recomendariam</a:t>
            </a:r>
          </a:p>
        </p:txBody>
      </p:sp>
      <p:pic>
        <p:nvPicPr>
          <p:cNvPr id="7" name="Picture 2" descr="Médico, I Tomógrafo, Eu Sou Um Estudante, Hospital"/>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169" r="32007"/>
          <a:stretch/>
        </p:blipFill>
        <p:spPr bwMode="auto">
          <a:xfrm>
            <a:off x="6564769" y="0"/>
            <a:ext cx="5627231" cy="684279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257830" y="4358682"/>
            <a:ext cx="5781675" cy="1569660"/>
          </a:xfrm>
          <a:prstGeom prst="rect">
            <a:avLst/>
          </a:prstGeom>
          <a:noFill/>
        </p:spPr>
        <p:txBody>
          <a:bodyPr wrap="square" rtlCol="0">
            <a:spAutoFit/>
          </a:bodyPr>
          <a:lstStyle/>
          <a:p>
            <a:pPr marL="342900" indent="-342900" algn="just">
              <a:buFont typeface="Wingdings" panose="05000000000000000000" pitchFamily="2" charset="2"/>
              <a:buChar char="ü"/>
            </a:pPr>
            <a:r>
              <a:rPr lang="pt-BR" sz="2400" dirty="0" smtClean="0"/>
              <a:t>Houve negligência, mas o </a:t>
            </a:r>
            <a:r>
              <a:rPr lang="pt-BR" sz="2400" i="1" dirty="0" err="1" smtClean="0"/>
              <a:t>disclosure</a:t>
            </a:r>
            <a:r>
              <a:rPr lang="pt-BR" sz="2400" i="1" dirty="0" smtClean="0"/>
              <a:t> </a:t>
            </a:r>
            <a:r>
              <a:rPr lang="pt-BR" sz="2400" dirty="0" smtClean="0"/>
              <a:t>acelerou a resolução. </a:t>
            </a:r>
          </a:p>
          <a:p>
            <a:pPr marL="342900" indent="-342900" algn="just">
              <a:buFont typeface="Wingdings" panose="05000000000000000000" pitchFamily="2" charset="2"/>
              <a:buChar char="ü"/>
            </a:pPr>
            <a:r>
              <a:rPr lang="pt-BR" sz="2400" dirty="0" smtClean="0"/>
              <a:t>Pedido de desculpas. </a:t>
            </a:r>
          </a:p>
          <a:p>
            <a:pPr marL="342900" indent="-342900" algn="just">
              <a:buFont typeface="Wingdings" panose="05000000000000000000" pitchFamily="2" charset="2"/>
              <a:buChar char="ü"/>
            </a:pPr>
            <a:r>
              <a:rPr lang="pt-BR" sz="2400" dirty="0" smtClean="0"/>
              <a:t>Permanece a confiança no fornecedor</a:t>
            </a:r>
            <a:endParaRPr lang="pt-BR" sz="2400" dirty="0"/>
          </a:p>
        </p:txBody>
      </p:sp>
    </p:spTree>
    <p:extLst>
      <p:ext uri="{BB962C8B-B14F-4D97-AF65-F5344CB8AC3E}">
        <p14:creationId xmlns:p14="http://schemas.microsoft.com/office/powerpoint/2010/main" xmlns="" val="3742021309"/>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3" name="Picture 2" descr="Enfermeira, Medicina, Médico, Hospital, Deus O Abenço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4621" y="0"/>
            <a:ext cx="10278779" cy="68525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381000" y="1506927"/>
            <a:ext cx="7524750" cy="2246769"/>
          </a:xfrm>
          <a:prstGeom prst="rect">
            <a:avLst/>
          </a:prstGeom>
          <a:noFill/>
        </p:spPr>
        <p:txBody>
          <a:bodyPr wrap="square" rtlCol="0">
            <a:spAutoFit/>
          </a:bodyPr>
          <a:lstStyle/>
          <a:p>
            <a:r>
              <a:rPr lang="pt-BR" sz="2800" i="1" dirty="0" err="1" smtClean="0"/>
              <a:t>Disclosure</a:t>
            </a:r>
            <a:r>
              <a:rPr lang="pt-BR" sz="2800" dirty="0" smtClean="0"/>
              <a:t> INEFICIENTE </a:t>
            </a:r>
            <a:r>
              <a:rPr lang="pt-BR" sz="2800" dirty="0" smtClean="0">
                <a:sym typeface="Wingdings" panose="05000000000000000000" pitchFamily="2" charset="2"/>
              </a:rPr>
              <a:t> acionariam</a:t>
            </a:r>
          </a:p>
          <a:p>
            <a:endParaRPr lang="pt-BR" sz="2800" dirty="0" smtClean="0">
              <a:sym typeface="Wingdings" panose="05000000000000000000" pitchFamily="2" charset="2"/>
            </a:endParaRPr>
          </a:p>
          <a:p>
            <a:endParaRPr lang="pt-BR" sz="2800" dirty="0" smtClean="0">
              <a:sym typeface="Wingdings" panose="05000000000000000000" pitchFamily="2" charset="2"/>
            </a:endParaRPr>
          </a:p>
          <a:p>
            <a:r>
              <a:rPr lang="pt-BR" sz="2800" dirty="0" smtClean="0">
                <a:sym typeface="Wingdings" panose="05000000000000000000" pitchFamily="2" charset="2"/>
              </a:rPr>
              <a:t>SEM </a:t>
            </a:r>
            <a:r>
              <a:rPr lang="pt-BR" sz="2800" i="1" dirty="0" err="1" smtClean="0">
                <a:sym typeface="Wingdings" panose="05000000000000000000" pitchFamily="2" charset="2"/>
              </a:rPr>
              <a:t>disclosure</a:t>
            </a:r>
            <a:r>
              <a:rPr lang="pt-BR" sz="2800" dirty="0" smtClean="0">
                <a:sym typeface="Wingdings" panose="05000000000000000000" pitchFamily="2" charset="2"/>
              </a:rPr>
              <a:t>   não acionariam, mas avisariam 				parentes e amigos</a:t>
            </a:r>
            <a:endParaRPr lang="pt-BR" sz="2800" dirty="0"/>
          </a:p>
        </p:txBody>
      </p:sp>
      <p:sp>
        <p:nvSpPr>
          <p:cNvPr id="4" name="CaixaDeTexto 3"/>
          <p:cNvSpPr txBox="1"/>
          <p:nvPr/>
        </p:nvSpPr>
        <p:spPr>
          <a:xfrm>
            <a:off x="553915" y="4764499"/>
            <a:ext cx="5152292" cy="1077218"/>
          </a:xfrm>
          <a:prstGeom prst="rect">
            <a:avLst/>
          </a:prstGeom>
          <a:noFill/>
        </p:spPr>
        <p:txBody>
          <a:bodyPr wrap="square" rtlCol="0">
            <a:spAutoFit/>
          </a:bodyPr>
          <a:lstStyle/>
          <a:p>
            <a:pPr algn="ctr"/>
            <a:r>
              <a:rPr lang="pt-BR" sz="3200" dirty="0" smtClean="0">
                <a:solidFill>
                  <a:srgbClr val="7030A0"/>
                </a:solidFill>
              </a:rPr>
              <a:t>Para evitar a demanda, o </a:t>
            </a:r>
            <a:r>
              <a:rPr lang="pt-BR" sz="3200" i="1" dirty="0" err="1" smtClean="0">
                <a:solidFill>
                  <a:srgbClr val="7030A0"/>
                </a:solidFill>
              </a:rPr>
              <a:t>disclosure</a:t>
            </a:r>
            <a:r>
              <a:rPr lang="pt-BR" sz="3200" dirty="0" smtClean="0">
                <a:solidFill>
                  <a:srgbClr val="7030A0"/>
                </a:solidFill>
              </a:rPr>
              <a:t> deve ser EFICIENTE</a:t>
            </a:r>
            <a:endParaRPr lang="pt-BR" sz="3200" dirty="0">
              <a:solidFill>
                <a:srgbClr val="7030A0"/>
              </a:solidFill>
            </a:endParaRPr>
          </a:p>
        </p:txBody>
      </p:sp>
    </p:spTree>
    <p:extLst>
      <p:ext uri="{BB962C8B-B14F-4D97-AF65-F5344CB8AC3E}">
        <p14:creationId xmlns:p14="http://schemas.microsoft.com/office/powerpoint/2010/main" xmlns="" val="1406220823"/>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170" name="Picture 2" descr="http://www.femipa.org.br/wp-content/uploads/2018/03/11-seminario-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821" y="1509624"/>
            <a:ext cx="10332812" cy="32785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041856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5476875" y="714375"/>
            <a:ext cx="6457950" cy="6186309"/>
          </a:xfrm>
          <a:prstGeom prst="rect">
            <a:avLst/>
          </a:prstGeom>
          <a:noFill/>
        </p:spPr>
        <p:txBody>
          <a:bodyPr wrap="square" rtlCol="0">
            <a:spAutoFit/>
          </a:bodyPr>
          <a:lstStyle/>
          <a:p>
            <a:pPr algn="just"/>
            <a:r>
              <a:rPr lang="pt-BR" dirty="0"/>
              <a:t>APELAÇÃO. “AÇÃO DE INDENIZAÇÃO POR DANO MATERIAL, MORAL E ESTÉTICO”. ERRO MÉDICO. INTERVENÇÃO CIRÚRGICA COM UTILIZAÇÃO DE BISTURI ELÉTRICO. QUEIMADURAS DE 2º E 3º GRAUS NO DORSO AXILAR DIREITO. INTERVENÇÃO QUE DUROU SEGUNDOS. RETIRADA DE VERRUGA. FAÍSCA DO ELETROCAUTÉRIO QUE PODE TER ENTRADO EM CONTATO COM O DEGERMANTE UTILIZADO. NEGLIGÊNCIA EVIDENCIADA. O MÉDICO É RESPONSÁVEL PELAS INTERCORRÊNCIAS DURANTE PROCEDIMENTO CIRÚRGICO. APLICAÇÃO DO CÓDIGO DE DEFESA DO CONSUMIDOR. RESPONSABILIDADE SOLIDÁRIA DO HOSPITAL. DEVER DE INDENIZAR DEMONSTRADO. DANOS MATERIAIS. RESTITUIÇÃO DAS DESPESAS QUE APRESENTAM RELAÇÃO COM O OCORRIDO. DANOS MORAIS E ESTÉTICOS, POSSIBILIDADE DE CUMULAÇÃO. FIXAÇÃO DO QUANTUM INDENIZATÓRIO. CIRCUNSTÂNCIAS DO CASO. TÃO LOGO CONSTATADA A QUEIMADURA, </a:t>
            </a:r>
            <a:r>
              <a:rPr lang="pt-BR" u="sng" dirty="0"/>
              <a:t>FORAM PROVIDENCIADOS TODOS OS ATENDIMENTOS NECESSÁRIOS À RECUPERAÇÃO DA AUTORA ÀS EXPENSAS DO HOSPITAL</a:t>
            </a:r>
            <a:r>
              <a:rPr lang="pt-BR" dirty="0"/>
              <a:t>. AUSÊNCIA POSTERIOR DE SEQUELAS, À EXCEÇÃO DE CICATRIZ. SENTENÇA REFORMADA. PARCIAL PROCEDÊNCIA DO PEDIDO INICIAL. RECURSO PARCIALMENTE PROVIDO.</a:t>
            </a:r>
          </a:p>
          <a:p>
            <a:pPr algn="just"/>
            <a:endParaRPr lang="pt-BR" dirty="0"/>
          </a:p>
        </p:txBody>
      </p:sp>
      <p:pic>
        <p:nvPicPr>
          <p:cNvPr id="3" name="Picture 2" descr="Martelo, Livros, Lei, Tribunal, Advogado, Parágrafo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9175"/>
          <a:stretch/>
        </p:blipFill>
        <p:spPr bwMode="auto">
          <a:xfrm>
            <a:off x="-2130126" y="0"/>
            <a:ext cx="7492701" cy="6952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4411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0" y="306355"/>
            <a:ext cx="6467475" cy="1446550"/>
          </a:xfrm>
          <a:prstGeom prst="rect">
            <a:avLst/>
          </a:prstGeom>
          <a:noFill/>
        </p:spPr>
        <p:txBody>
          <a:bodyPr wrap="square" rtlCol="0">
            <a:spAutoFit/>
          </a:bodyPr>
          <a:lstStyle/>
          <a:p>
            <a:pPr algn="ctr"/>
            <a:r>
              <a:rPr lang="pt-BR" sz="4400" dirty="0" smtClean="0"/>
              <a:t>Cabe a </a:t>
            </a:r>
          </a:p>
          <a:p>
            <a:pPr algn="ctr"/>
            <a:r>
              <a:rPr lang="pt-BR" sz="4400" b="1" dirty="0" smtClean="0"/>
              <a:t>Instituição Hospitalar</a:t>
            </a:r>
            <a:r>
              <a:rPr lang="pt-BR" sz="4400" dirty="0" smtClean="0"/>
              <a:t>:</a:t>
            </a:r>
            <a:endParaRPr lang="pt-BR" sz="4400" dirty="0"/>
          </a:p>
        </p:txBody>
      </p:sp>
      <p:sp>
        <p:nvSpPr>
          <p:cNvPr id="3" name="CaixaDeTexto 2"/>
          <p:cNvSpPr txBox="1"/>
          <p:nvPr/>
        </p:nvSpPr>
        <p:spPr>
          <a:xfrm>
            <a:off x="1014338" y="2228672"/>
            <a:ext cx="4367485" cy="461665"/>
          </a:xfrm>
          <a:prstGeom prst="rect">
            <a:avLst/>
          </a:prstGeom>
          <a:noFill/>
        </p:spPr>
        <p:txBody>
          <a:bodyPr wrap="square" rtlCol="0">
            <a:spAutoFit/>
          </a:bodyPr>
          <a:lstStyle/>
          <a:p>
            <a:pPr marL="285750" indent="-285750">
              <a:buFont typeface="Wingdings" panose="05000000000000000000" pitchFamily="2" charset="2"/>
              <a:buChar char="ü"/>
            </a:pPr>
            <a:r>
              <a:rPr lang="pt-BR" sz="2400" dirty="0" smtClean="0"/>
              <a:t>Reconhecimento do  evento</a:t>
            </a:r>
            <a:endParaRPr lang="pt-BR" sz="2400" dirty="0"/>
          </a:p>
        </p:txBody>
      </p:sp>
      <p:sp>
        <p:nvSpPr>
          <p:cNvPr id="4" name="CaixaDeTexto 3"/>
          <p:cNvSpPr txBox="1"/>
          <p:nvPr/>
        </p:nvSpPr>
        <p:spPr>
          <a:xfrm>
            <a:off x="1014338" y="2943323"/>
            <a:ext cx="4367485" cy="461665"/>
          </a:xfrm>
          <a:prstGeom prst="rect">
            <a:avLst/>
          </a:prstGeom>
          <a:noFill/>
        </p:spPr>
        <p:txBody>
          <a:bodyPr wrap="square" rtlCol="0">
            <a:spAutoFit/>
          </a:bodyPr>
          <a:lstStyle/>
          <a:p>
            <a:pPr marL="285750" indent="-285750">
              <a:buFont typeface="Wingdings" panose="05000000000000000000" pitchFamily="2" charset="2"/>
              <a:buChar char="ü"/>
            </a:pPr>
            <a:r>
              <a:rPr lang="pt-BR" sz="2400" dirty="0" smtClean="0"/>
              <a:t>Preocupação e desculpas</a:t>
            </a:r>
            <a:endParaRPr lang="pt-BR" sz="2400" dirty="0"/>
          </a:p>
        </p:txBody>
      </p:sp>
      <p:sp>
        <p:nvSpPr>
          <p:cNvPr id="5" name="CaixaDeTexto 4"/>
          <p:cNvSpPr txBox="1"/>
          <p:nvPr/>
        </p:nvSpPr>
        <p:spPr>
          <a:xfrm>
            <a:off x="1014339" y="3649445"/>
            <a:ext cx="4367484" cy="461665"/>
          </a:xfrm>
          <a:prstGeom prst="rect">
            <a:avLst/>
          </a:prstGeom>
          <a:noFill/>
        </p:spPr>
        <p:txBody>
          <a:bodyPr wrap="square" rtlCol="0">
            <a:spAutoFit/>
          </a:bodyPr>
          <a:lstStyle/>
          <a:p>
            <a:pPr marL="285750" indent="-285750">
              <a:buFont typeface="Wingdings" panose="05000000000000000000" pitchFamily="2" charset="2"/>
              <a:buChar char="ü"/>
            </a:pPr>
            <a:r>
              <a:rPr lang="pt-BR" sz="2400" dirty="0" smtClean="0"/>
              <a:t>Revelação dos fatos</a:t>
            </a:r>
          </a:p>
        </p:txBody>
      </p:sp>
      <p:sp>
        <p:nvSpPr>
          <p:cNvPr id="6" name="CaixaDeTexto 5"/>
          <p:cNvSpPr txBox="1"/>
          <p:nvPr/>
        </p:nvSpPr>
        <p:spPr>
          <a:xfrm>
            <a:off x="1014338" y="4356522"/>
            <a:ext cx="4367486" cy="830997"/>
          </a:xfrm>
          <a:prstGeom prst="rect">
            <a:avLst/>
          </a:prstGeom>
          <a:noFill/>
        </p:spPr>
        <p:txBody>
          <a:bodyPr wrap="square" rtlCol="0">
            <a:spAutoFit/>
          </a:bodyPr>
          <a:lstStyle/>
          <a:p>
            <a:pPr marL="285750" indent="-285750">
              <a:buFont typeface="Wingdings" panose="05000000000000000000" pitchFamily="2" charset="2"/>
              <a:buChar char="ü"/>
            </a:pPr>
            <a:r>
              <a:rPr lang="pt-BR" sz="2400" dirty="0" smtClean="0"/>
              <a:t>O que foi e o que será feito para minimizar os danos </a:t>
            </a:r>
          </a:p>
        </p:txBody>
      </p:sp>
      <p:sp>
        <p:nvSpPr>
          <p:cNvPr id="7" name="CaixaDeTexto 6"/>
          <p:cNvSpPr txBox="1"/>
          <p:nvPr/>
        </p:nvSpPr>
        <p:spPr>
          <a:xfrm>
            <a:off x="1014338" y="5364900"/>
            <a:ext cx="4367485" cy="830997"/>
          </a:xfrm>
          <a:prstGeom prst="rect">
            <a:avLst/>
          </a:prstGeom>
          <a:noFill/>
        </p:spPr>
        <p:txBody>
          <a:bodyPr wrap="square" rtlCol="0">
            <a:spAutoFit/>
          </a:bodyPr>
          <a:lstStyle/>
          <a:p>
            <a:pPr marL="285750" indent="-285750">
              <a:buFont typeface="Wingdings" panose="05000000000000000000" pitchFamily="2" charset="2"/>
              <a:buChar char="ü"/>
            </a:pPr>
            <a:r>
              <a:rPr lang="pt-BR" sz="2400" dirty="0" smtClean="0"/>
              <a:t>Medidas adotadas para evitar futuros eventos</a:t>
            </a:r>
          </a:p>
        </p:txBody>
      </p:sp>
      <p:pic>
        <p:nvPicPr>
          <p:cNvPr id="9" name="Picture 2" descr="Médico, Equipe, Medicin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269" r="15222"/>
          <a:stretch/>
        </p:blipFill>
        <p:spPr bwMode="auto">
          <a:xfrm>
            <a:off x="6396162" y="0"/>
            <a:ext cx="7253164"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06130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CF0"/>
        </a:solidFill>
        <a:effectLst/>
      </p:bgPr>
    </p:bg>
    <p:spTree>
      <p:nvGrpSpPr>
        <p:cNvPr id="1" name=""/>
        <p:cNvGrpSpPr/>
        <p:nvPr/>
      </p:nvGrpSpPr>
      <p:grpSpPr>
        <a:xfrm>
          <a:off x="0" y="0"/>
          <a:ext cx="0" cy="0"/>
          <a:chOff x="0" y="0"/>
          <a:chExt cx="0" cy="0"/>
        </a:xfrm>
      </p:grpSpPr>
      <p:pic>
        <p:nvPicPr>
          <p:cNvPr id="4" name="Picture 2" descr="Médico, Op, Médica, Operação, Hospital, Instrument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247387" cy="68315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6515100" y="359254"/>
            <a:ext cx="5385399" cy="1446550"/>
          </a:xfrm>
          <a:prstGeom prst="rect">
            <a:avLst/>
          </a:prstGeom>
          <a:noFill/>
        </p:spPr>
        <p:txBody>
          <a:bodyPr wrap="square" rtlCol="0">
            <a:spAutoFit/>
          </a:bodyPr>
          <a:lstStyle/>
          <a:p>
            <a:pPr algn="ctr"/>
            <a:r>
              <a:rPr lang="pt-BR" sz="4400" dirty="0" smtClean="0"/>
              <a:t>CÓDIGO DE DEFESA DO CONSUMIDOR</a:t>
            </a:r>
            <a:endParaRPr lang="pt-BR" sz="4400" dirty="0"/>
          </a:p>
        </p:txBody>
      </p:sp>
      <p:sp>
        <p:nvSpPr>
          <p:cNvPr id="3" name="CaixaDeTexto 2"/>
          <p:cNvSpPr txBox="1"/>
          <p:nvPr/>
        </p:nvSpPr>
        <p:spPr>
          <a:xfrm>
            <a:off x="6778869" y="3335119"/>
            <a:ext cx="5121630" cy="1077218"/>
          </a:xfrm>
          <a:prstGeom prst="rect">
            <a:avLst/>
          </a:prstGeom>
          <a:noFill/>
        </p:spPr>
        <p:txBody>
          <a:bodyPr wrap="square" rtlCol="0">
            <a:spAutoFit/>
          </a:bodyPr>
          <a:lstStyle/>
          <a:p>
            <a:pPr algn="ctr"/>
            <a:r>
              <a:rPr lang="pt-BR" sz="3200" dirty="0" smtClean="0"/>
              <a:t>O grau de culpa reflete na quantificação da indenização</a:t>
            </a:r>
            <a:endParaRPr lang="pt-BR" sz="3200" dirty="0"/>
          </a:p>
        </p:txBody>
      </p:sp>
    </p:spTree>
    <p:extLst>
      <p:ext uri="{BB962C8B-B14F-4D97-AF65-F5344CB8AC3E}">
        <p14:creationId xmlns:p14="http://schemas.microsoft.com/office/powerpoint/2010/main" xmlns="" val="2763602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239562" y="1090642"/>
            <a:ext cx="6380313" cy="5078313"/>
          </a:xfrm>
          <a:prstGeom prst="rect">
            <a:avLst/>
          </a:prstGeom>
          <a:noFill/>
        </p:spPr>
        <p:txBody>
          <a:bodyPr wrap="square" rtlCol="0">
            <a:spAutoFit/>
          </a:bodyPr>
          <a:lstStyle/>
          <a:p>
            <a:pPr algn="just"/>
            <a:r>
              <a:rPr lang="pt-BR" dirty="0"/>
              <a:t>APELAÇÃO CÍVEL. “AÇÃO DE INDENIZAÇÃO POR ATO ILÍCITO”. ALEGAÇÃO DE ERRO MÉDICO OCORRIDO EM 1990. APLICAÇÃO DO CÓDIGO CIVIL DE 1916. FATO OCORRIDO ANTES DA VIGÊNCIA DO CÓDIGO DE DEFESA DO CONSUMIDOR. INAPLICABILIDADE DA LEI CONSUMERISTA. PARTO COM USO DE FÓRCEPS. MORTE DOS BEBÊS GÊMEOS. PERFURAÇÃO DA BEXIGA DA MÃE. OCORRÊNCIA DE FÍSTULA VESICOVAGINAL DECORRENTE DO PARTO. INCONTINÊNCIA URINÁRIA. INCAPACIDADE LABORATIVA. SITUAÇÃO QUE PERDURA HÁ MAIS DE 20 (VINTE) ANOS. </a:t>
            </a:r>
            <a:r>
              <a:rPr lang="pt-BR" u="sng" dirty="0"/>
              <a:t>AUSÊNCIA DE PRONTUÁRIO MÉDICO</a:t>
            </a:r>
            <a:r>
              <a:rPr lang="pt-BR" dirty="0"/>
              <a:t>. ALEGAÇÃO DE EXTRAVIO PELO HOSPITAL. ARGUIÇÃO DE QUE O MÉDICO NÃO TRABALHAVA NO HOSPITAL NA ÉPOCA DOS FATOS. NÃO COMPROVAÇÃO. ÔNUS DO REQUERIDO, NOS TERMOS DO ARTIGO 333, II, CPC/1973 (ART. 373, II, NCPC/2015). ATO ILÍCITO/CULPA COMPROVADOS. NEXO CAUSAL VERIFICADO. DEVER DE INDENIZAR. APLICAÇÃO DOS ARTIGOS 159, 1.521 E 1.522 DO CÓDIGO CIVIL DE 1916. RECURSO CONHECIDO E PARCIALMENTE PROVIDO.</a:t>
            </a:r>
          </a:p>
          <a:p>
            <a:pPr algn="just"/>
            <a:r>
              <a:rPr lang="pt-BR" dirty="0" smtClean="0"/>
              <a:t>                                                (Código Civil)</a:t>
            </a:r>
            <a:endParaRPr lang="pt-BR" dirty="0"/>
          </a:p>
        </p:txBody>
      </p:sp>
      <p:pic>
        <p:nvPicPr>
          <p:cNvPr id="5" name="Picture 2" descr="Martelo, Livros, Lei, Tribunal, Advogado, Parágrafo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437" r="28958"/>
          <a:stretch/>
        </p:blipFill>
        <p:spPr bwMode="auto">
          <a:xfrm>
            <a:off x="6924675" y="0"/>
            <a:ext cx="5267325"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72510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édico, Médica, Medicina, Saúde, Stetoscop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6457" y="0"/>
            <a:ext cx="10481111" cy="69874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1247775" y="1740379"/>
            <a:ext cx="6405113" cy="646331"/>
          </a:xfrm>
          <a:prstGeom prst="rect">
            <a:avLst/>
          </a:prstGeom>
          <a:noFill/>
        </p:spPr>
        <p:txBody>
          <a:bodyPr wrap="square" rtlCol="0">
            <a:spAutoFit/>
          </a:bodyPr>
          <a:lstStyle/>
          <a:p>
            <a:r>
              <a:rPr lang="pt-BR" sz="3600" dirty="0" smtClean="0"/>
              <a:t>Dever de informação</a:t>
            </a:r>
            <a:endParaRPr lang="pt-BR" sz="3600" dirty="0"/>
          </a:p>
        </p:txBody>
      </p:sp>
      <p:sp>
        <p:nvSpPr>
          <p:cNvPr id="3" name="CaixaDeTexto 2"/>
          <p:cNvSpPr txBox="1"/>
          <p:nvPr/>
        </p:nvSpPr>
        <p:spPr>
          <a:xfrm>
            <a:off x="1104901" y="3429000"/>
            <a:ext cx="5185554" cy="646331"/>
          </a:xfrm>
          <a:prstGeom prst="rect">
            <a:avLst/>
          </a:prstGeom>
          <a:noFill/>
        </p:spPr>
        <p:txBody>
          <a:bodyPr wrap="square" rtlCol="0">
            <a:spAutoFit/>
          </a:bodyPr>
          <a:lstStyle/>
          <a:p>
            <a:r>
              <a:rPr lang="pt-BR" sz="3600" dirty="0" smtClean="0"/>
              <a:t>Consentimento informado</a:t>
            </a:r>
            <a:endParaRPr lang="pt-BR" sz="3600" dirty="0"/>
          </a:p>
        </p:txBody>
      </p:sp>
    </p:spTree>
    <p:extLst>
      <p:ext uri="{BB962C8B-B14F-4D97-AF65-F5344CB8AC3E}">
        <p14:creationId xmlns:p14="http://schemas.microsoft.com/office/powerpoint/2010/main" xmlns="" val="32473693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5113487" y="489729"/>
            <a:ext cx="6526063" cy="6186309"/>
          </a:xfrm>
          <a:prstGeom prst="rect">
            <a:avLst/>
          </a:prstGeom>
          <a:noFill/>
        </p:spPr>
        <p:txBody>
          <a:bodyPr wrap="square" rtlCol="0">
            <a:spAutoFit/>
          </a:bodyPr>
          <a:lstStyle/>
          <a:p>
            <a:pPr algn="just"/>
            <a:r>
              <a:rPr lang="pt-BR" dirty="0" smtClean="0"/>
              <a:t>APELAÇÕES CÍVEIS. AÇÃO DE INDENIZAÇÃO POR ERRO MÉDICO. ESTABELECIMENTO HOSPITALAR POSSUI LEGITIMIDADE PARA FIGURAR NO POLO PASSIVO DA DEMANDA, POIS INTEGRA A CADEIA DE FORNECIMENTO DE SERVIÇOS MÉDICOS E RESPONDE SOLIDARIAMENTE PELOS DANOS CAUSADOS AO PACIENTE EM SUAS DEPENDÊNCIAS, DESDE QUE COMPROVADA A CULPA DO PROFISSIONAL LIBERAL. PRECEDENTES DO STJ E DESTA CÂMARA CÍVEL. MÉDICO, QUE, ADEMAIS, MANTÉM VÍNCULO DE PREPOSIÇÃO COM O </a:t>
            </a:r>
            <a:r>
              <a:rPr lang="pt-BR" i="1" dirty="0" smtClean="0"/>
              <a:t>NOSOCÔMIO</a:t>
            </a:r>
            <a:r>
              <a:rPr lang="pt-BR" dirty="0" smtClean="0"/>
              <a:t>, SENDO PRESCINDÍVEL A EXISTÊNCIA DE RELAÇÃO EMPREGATÍCIA CONVENCIONAL. PRELIMINAR DE ILEGITIMIDADE </a:t>
            </a:r>
            <a:r>
              <a:rPr lang="pt-BR" i="1" dirty="0" smtClean="0"/>
              <a:t>AD CAUSAM</a:t>
            </a:r>
            <a:r>
              <a:rPr lang="pt-BR" dirty="0" smtClean="0"/>
              <a:t> </a:t>
            </a:r>
            <a:r>
              <a:rPr lang="pt-BR" dirty="0"/>
              <a:t>A</a:t>
            </a:r>
            <a:r>
              <a:rPr lang="pt-BR" dirty="0" smtClean="0"/>
              <a:t>FASTADA. MÉRITO. PACIENTE OBESO, DIABÉTICO, FUMANTE E HIPERTENSO, QUE FOI SUBMETIDO À </a:t>
            </a:r>
            <a:r>
              <a:rPr lang="pt-BR" u="sng" dirty="0" smtClean="0"/>
              <a:t>CIRURGIA BARIÁTRICA </a:t>
            </a:r>
            <a:r>
              <a:rPr lang="pt-BR" dirty="0" smtClean="0"/>
              <a:t>DE ALTA COMPLEXIDADE. EVOLUÇÃO CLÍNICA DESFAVORÁVEL, COM NECESSIDADE DE REOPERAÇÃO. ALTA SUBSQUENTE PRECOCE. AVALIAÇÃO ABDOMINAL PENDENTE. EXAMES LABORATORIAIS QUE INDICAVAM ANOMALIAS. NO SISTEMA IMUNOLÓGICO. HISTÓRICO MÉDICO DELICADO. PACIENTE QUE PRECISOU SER REINTERNADO DOIS DIAS APÓS A LIBERAÇÃO. CIRURGIÃO QUE, ALÉM DE PERMITIR A ALTA PRECOCE, SE AUSENTOU DO PAÍS EM SEGUIDA, DEIXANDO O ENFERMO AOS CUIDADOS DA EQUIPE TECNICAMENTE DESPREPARADA.</a:t>
            </a:r>
            <a:endParaRPr lang="pt-BR" dirty="0"/>
          </a:p>
        </p:txBody>
      </p:sp>
      <p:pic>
        <p:nvPicPr>
          <p:cNvPr id="3" name="Picture 2" descr="Senhora Justiça, Legal, Direito, Justiça, Símbol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r="47916"/>
          <a:stretch/>
        </p:blipFill>
        <p:spPr bwMode="auto">
          <a:xfrm>
            <a:off x="1" y="0"/>
            <a:ext cx="4762500" cy="6848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16166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ixaDeTexto 1"/>
          <p:cNvSpPr txBox="1"/>
          <p:nvPr/>
        </p:nvSpPr>
        <p:spPr>
          <a:xfrm>
            <a:off x="219076" y="197346"/>
            <a:ext cx="6486524" cy="6463308"/>
          </a:xfrm>
          <a:prstGeom prst="rect">
            <a:avLst/>
          </a:prstGeom>
          <a:noFill/>
        </p:spPr>
        <p:txBody>
          <a:bodyPr wrap="square" rtlCol="0">
            <a:spAutoFit/>
          </a:bodyPr>
          <a:lstStyle/>
          <a:p>
            <a:pPr algn="just"/>
            <a:r>
              <a:rPr lang="pt-BR" cap="all" dirty="0"/>
              <a:t>ação de indenização por danos materiais e morais. </a:t>
            </a:r>
            <a:r>
              <a:rPr lang="pt-BR" u="sng" cap="all" dirty="0"/>
              <a:t>laqueadura</a:t>
            </a:r>
            <a:r>
              <a:rPr lang="pt-BR" cap="all" dirty="0"/>
              <a:t>. procedimento não realizado. falta de informação e registros. </a:t>
            </a:r>
            <a:r>
              <a:rPr lang="pt-BR" u="sng" cap="all" dirty="0"/>
              <a:t>apelação 1</a:t>
            </a:r>
            <a:r>
              <a:rPr lang="pt-BR" cap="all" dirty="0"/>
              <a:t> – responsabilidade do médico requerido que se configura pela falta de informação à paciente. evento danoso decorrente da falha da prestação de serviço. dever de indenizar configurado. </a:t>
            </a:r>
            <a:r>
              <a:rPr lang="pt-BR" u="sng" cap="all" dirty="0"/>
              <a:t>recurso desprovido.</a:t>
            </a:r>
            <a:r>
              <a:rPr lang="pt-BR" cap="all" dirty="0"/>
              <a:t> </a:t>
            </a:r>
            <a:r>
              <a:rPr lang="pt-BR" u="sng" cap="all" dirty="0"/>
              <a:t>apelação 2</a:t>
            </a:r>
            <a:r>
              <a:rPr lang="pt-BR" cap="all" dirty="0"/>
              <a:t> – devolução em dobro do montante total pago pelas cirurgias. impossibilidade. falha apenas na realização da laqueadura. ausência do dever dos requeridos de custear os exames de ultrassonografia. pensão mensal. termo inicial e montantes adequados. dano moral. configurado. condenação das requeridas ao pagamento de r$ 5.000,00 à esse título. </a:t>
            </a:r>
            <a:r>
              <a:rPr lang="pt-BR" u="sng" cap="all" dirty="0"/>
              <a:t>recurso parcialmente provido</a:t>
            </a:r>
            <a:r>
              <a:rPr lang="pt-BR" cap="all" dirty="0"/>
              <a:t>. </a:t>
            </a:r>
            <a:r>
              <a:rPr lang="pt-BR" u="sng" cap="all" dirty="0"/>
              <a:t>apelação 3</a:t>
            </a:r>
            <a:r>
              <a:rPr lang="pt-BR" cap="all" dirty="0"/>
              <a:t> ausência de responsabilidade afastada. requerida que cobrou por serviço não realizado e se omitiu no dever de informar à autora. responsabilidade civil configurada. provas testemunhais que não desconstituem a documentação trazida pela autora que comprova o pagamento da laqueadura e portanto, acreditava que o procedimento teria sido feito. sentença bem fundamentada que considerou todos os argumentos e provas trazidos pelas partes. </a:t>
            </a:r>
            <a:r>
              <a:rPr lang="pt-BR" u="sng" cap="all" dirty="0"/>
              <a:t>recurso desprovido.</a:t>
            </a:r>
            <a:r>
              <a:rPr lang="pt-BR" cap="all" dirty="0"/>
              <a:t>  </a:t>
            </a:r>
            <a:endParaRPr lang="pt-BR" dirty="0"/>
          </a:p>
        </p:txBody>
      </p:sp>
      <p:pic>
        <p:nvPicPr>
          <p:cNvPr id="5124" name="Picture 4" descr="Telefone, Tela, Tecnologia, Móveis, Intern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958"/>
          <a:stretch/>
        </p:blipFill>
        <p:spPr bwMode="auto">
          <a:xfrm>
            <a:off x="7067550" y="0"/>
            <a:ext cx="512445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698546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1727</Words>
  <Application>Microsoft Office PowerPoint</Application>
  <PresentationFormat>Personalizar</PresentationFormat>
  <Paragraphs>145</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Tribunal de Justiça do Estado do Paraná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03067940989@tjpr.jus.br</dc:creator>
  <cp:lastModifiedBy>angel_000</cp:lastModifiedBy>
  <cp:revision>53</cp:revision>
  <cp:lastPrinted>2018-03-13T17:57:34Z</cp:lastPrinted>
  <dcterms:created xsi:type="dcterms:W3CDTF">2018-03-12T15:48:33Z</dcterms:created>
  <dcterms:modified xsi:type="dcterms:W3CDTF">2018-03-14T13:14:19Z</dcterms:modified>
</cp:coreProperties>
</file>