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47"/>
  </p:notesMasterIdLst>
  <p:handoutMasterIdLst>
    <p:handoutMasterId r:id="rId48"/>
  </p:handoutMasterIdLst>
  <p:sldIdLst>
    <p:sldId id="256" r:id="rId2"/>
    <p:sldId id="366" r:id="rId3"/>
    <p:sldId id="367" r:id="rId4"/>
    <p:sldId id="368" r:id="rId5"/>
    <p:sldId id="337" r:id="rId6"/>
    <p:sldId id="338" r:id="rId7"/>
    <p:sldId id="339" r:id="rId8"/>
    <p:sldId id="340" r:id="rId9"/>
    <p:sldId id="341" r:id="rId10"/>
    <p:sldId id="342" r:id="rId11"/>
    <p:sldId id="320" r:id="rId12"/>
    <p:sldId id="343" r:id="rId13"/>
    <p:sldId id="344" r:id="rId14"/>
    <p:sldId id="345" r:id="rId15"/>
    <p:sldId id="346" r:id="rId16"/>
    <p:sldId id="363" r:id="rId17"/>
    <p:sldId id="364" r:id="rId18"/>
    <p:sldId id="365" r:id="rId19"/>
    <p:sldId id="347" r:id="rId20"/>
    <p:sldId id="348" r:id="rId21"/>
    <p:sldId id="315" r:id="rId22"/>
    <p:sldId id="349" r:id="rId23"/>
    <p:sldId id="350" r:id="rId24"/>
    <p:sldId id="291" r:id="rId25"/>
    <p:sldId id="370" r:id="rId26"/>
    <p:sldId id="353" r:id="rId27"/>
    <p:sldId id="326" r:id="rId28"/>
    <p:sldId id="328" r:id="rId29"/>
    <p:sldId id="351" r:id="rId30"/>
    <p:sldId id="332" r:id="rId31"/>
    <p:sldId id="321" r:id="rId32"/>
    <p:sldId id="376" r:id="rId33"/>
    <p:sldId id="333" r:id="rId34"/>
    <p:sldId id="354" r:id="rId35"/>
    <p:sldId id="355" r:id="rId36"/>
    <p:sldId id="356" r:id="rId37"/>
    <p:sldId id="334" r:id="rId38"/>
    <p:sldId id="369" r:id="rId39"/>
    <p:sldId id="371" r:id="rId40"/>
    <p:sldId id="372" r:id="rId41"/>
    <p:sldId id="373" r:id="rId42"/>
    <p:sldId id="374" r:id="rId43"/>
    <p:sldId id="375" r:id="rId44"/>
    <p:sldId id="335" r:id="rId45"/>
    <p:sldId id="336" r:id="rId46"/>
  </p:sldIdLst>
  <p:sldSz cx="9144000" cy="5143500" type="screen16x9"/>
  <p:notesSz cx="6858000" cy="9144000"/>
  <p:defaultTextStyle>
    <a:defPPr>
      <a:defRPr lang="en-US"/>
    </a:defPPr>
    <a:lvl1pPr marL="0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1pPr>
    <a:lvl2pPr marL="439598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2pPr>
    <a:lvl3pPr marL="879196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3pPr>
    <a:lvl4pPr marL="1318793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4pPr>
    <a:lvl5pPr marL="1758392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5pPr>
    <a:lvl6pPr marL="2197989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6pPr>
    <a:lvl7pPr marL="2637587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7pPr>
    <a:lvl8pPr marL="3077185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8pPr>
    <a:lvl9pPr marL="3516782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8CBAD"/>
    <a:srgbClr val="FFFFFF"/>
    <a:srgbClr val="D9D9D9"/>
    <a:srgbClr val="3384C5"/>
    <a:srgbClr val="834CF2"/>
    <a:srgbClr val="992D0F"/>
    <a:srgbClr val="B391F7"/>
    <a:srgbClr val="A067F5"/>
    <a:srgbClr val="F05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78" autoAdjust="0"/>
    <p:restoredTop sz="88099" autoAdjust="0"/>
  </p:normalViewPr>
  <p:slideViewPr>
    <p:cSldViewPr snapToGrid="0" snapToObjects="1">
      <p:cViewPr varScale="1">
        <p:scale>
          <a:sx n="85" d="100"/>
          <a:sy n="85" d="100"/>
        </p:scale>
        <p:origin x="792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14A0F7-F623-436A-99D7-2D5D1B1F112E}" type="doc">
      <dgm:prSet loTypeId="urn:microsoft.com/office/officeart/2005/8/layout/radial4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29256225-AF8F-4F0C-B98D-2BBE5341B06F}">
      <dgm:prSet phldrT="[Texto]"/>
      <dgm:spPr/>
      <dgm:t>
        <a:bodyPr/>
        <a:lstStyle/>
        <a:p>
          <a:r>
            <a:rPr lang="pt-BR" dirty="0"/>
            <a:t>Eventos Adversos</a:t>
          </a:r>
        </a:p>
      </dgm:t>
    </dgm:pt>
    <dgm:pt modelId="{24702C2D-90D6-430B-85B5-2618461FCEC6}" type="parTrans" cxnId="{264FE31F-3487-4B86-A69F-BB0736DC67CE}">
      <dgm:prSet/>
      <dgm:spPr/>
      <dgm:t>
        <a:bodyPr/>
        <a:lstStyle/>
        <a:p>
          <a:endParaRPr lang="pt-BR"/>
        </a:p>
      </dgm:t>
    </dgm:pt>
    <dgm:pt modelId="{E4D79110-D5DC-4E40-B053-E37B2F8A1E75}" type="sibTrans" cxnId="{264FE31F-3487-4B86-A69F-BB0736DC67CE}">
      <dgm:prSet/>
      <dgm:spPr/>
      <dgm:t>
        <a:bodyPr/>
        <a:lstStyle/>
        <a:p>
          <a:endParaRPr lang="pt-BR"/>
        </a:p>
      </dgm:t>
    </dgm:pt>
    <dgm:pt modelId="{8CA91366-191A-473A-9234-7431DD726389}">
      <dgm:prSet phldrT="[Texto]"/>
      <dgm:spPr/>
      <dgm:t>
        <a:bodyPr/>
        <a:lstStyle/>
        <a:p>
          <a:r>
            <a:rPr lang="pt-BR" dirty="0"/>
            <a:t>Infecção</a:t>
          </a:r>
        </a:p>
      </dgm:t>
    </dgm:pt>
    <dgm:pt modelId="{7B0AE168-D57A-4D1B-9328-0299A936ABAB}" type="parTrans" cxnId="{46348A1B-CEB1-4E3E-B913-F7248A11D3FC}">
      <dgm:prSet/>
      <dgm:spPr/>
      <dgm:t>
        <a:bodyPr/>
        <a:lstStyle/>
        <a:p>
          <a:endParaRPr lang="pt-BR"/>
        </a:p>
      </dgm:t>
    </dgm:pt>
    <dgm:pt modelId="{3599E48E-61C2-4182-B49B-E481AF618A00}" type="sibTrans" cxnId="{46348A1B-CEB1-4E3E-B913-F7248A11D3FC}">
      <dgm:prSet/>
      <dgm:spPr/>
      <dgm:t>
        <a:bodyPr/>
        <a:lstStyle/>
        <a:p>
          <a:endParaRPr lang="pt-BR"/>
        </a:p>
      </dgm:t>
    </dgm:pt>
    <dgm:pt modelId="{088556C5-E69A-4C95-8FE6-03D7769DF56F}">
      <dgm:prSet phldrT="[Texto]"/>
      <dgm:spPr/>
      <dgm:t>
        <a:bodyPr/>
        <a:lstStyle/>
        <a:p>
          <a:r>
            <a:rPr lang="pt-BR" dirty="0"/>
            <a:t>Eventos com Medicamento</a:t>
          </a:r>
        </a:p>
      </dgm:t>
    </dgm:pt>
    <dgm:pt modelId="{F86F1478-DB22-4C2F-A860-B3CBF20D4CF7}" type="parTrans" cxnId="{D645A046-2E1D-4125-8E97-260A63FEB29D}">
      <dgm:prSet/>
      <dgm:spPr/>
      <dgm:t>
        <a:bodyPr/>
        <a:lstStyle/>
        <a:p>
          <a:endParaRPr lang="pt-BR"/>
        </a:p>
      </dgm:t>
    </dgm:pt>
    <dgm:pt modelId="{FE6FD718-464D-42D5-A57A-3D932A808A8B}" type="sibTrans" cxnId="{D645A046-2E1D-4125-8E97-260A63FEB29D}">
      <dgm:prSet/>
      <dgm:spPr/>
      <dgm:t>
        <a:bodyPr/>
        <a:lstStyle/>
        <a:p>
          <a:endParaRPr lang="pt-BR"/>
        </a:p>
      </dgm:t>
    </dgm:pt>
    <dgm:pt modelId="{087C3516-8502-4A4B-BBA4-70ADD72FDBB6}">
      <dgm:prSet phldrT="[Texto]"/>
      <dgm:spPr/>
      <dgm:t>
        <a:bodyPr/>
        <a:lstStyle/>
        <a:p>
          <a:r>
            <a:rPr lang="pt-BR" dirty="0"/>
            <a:t>Erros de Identificação</a:t>
          </a:r>
        </a:p>
      </dgm:t>
    </dgm:pt>
    <dgm:pt modelId="{EFF05FD3-E98E-4A60-91CA-9828FE87C5C0}" type="parTrans" cxnId="{7D501525-00D6-469A-AD12-FA2147D2979F}">
      <dgm:prSet/>
      <dgm:spPr/>
      <dgm:t>
        <a:bodyPr/>
        <a:lstStyle/>
        <a:p>
          <a:endParaRPr lang="pt-BR"/>
        </a:p>
      </dgm:t>
    </dgm:pt>
    <dgm:pt modelId="{4A577759-A787-463C-8E85-33F181D98A56}" type="sibTrans" cxnId="{7D501525-00D6-469A-AD12-FA2147D2979F}">
      <dgm:prSet/>
      <dgm:spPr/>
      <dgm:t>
        <a:bodyPr/>
        <a:lstStyle/>
        <a:p>
          <a:endParaRPr lang="pt-BR"/>
        </a:p>
      </dgm:t>
    </dgm:pt>
    <dgm:pt modelId="{E186D632-ED94-420B-8C98-BA70C6E55A5F}">
      <dgm:prSet/>
      <dgm:spPr/>
      <dgm:t>
        <a:bodyPr/>
        <a:lstStyle/>
        <a:p>
          <a:r>
            <a:rPr lang="pt-BR" dirty="0"/>
            <a:t>Falhas de Continuidade na Assistência</a:t>
          </a:r>
        </a:p>
      </dgm:t>
    </dgm:pt>
    <dgm:pt modelId="{BDDEA945-A9F7-4704-A549-1BF34AEE1408}" type="parTrans" cxnId="{E5D8F677-2A6C-4BF7-AF6B-78CFFAA6A90A}">
      <dgm:prSet/>
      <dgm:spPr/>
      <dgm:t>
        <a:bodyPr/>
        <a:lstStyle/>
        <a:p>
          <a:endParaRPr lang="pt-BR"/>
        </a:p>
      </dgm:t>
    </dgm:pt>
    <dgm:pt modelId="{DC7115C1-65E7-47DA-8176-BFD2D44157D5}" type="sibTrans" cxnId="{E5D8F677-2A6C-4BF7-AF6B-78CFFAA6A90A}">
      <dgm:prSet/>
      <dgm:spPr/>
      <dgm:t>
        <a:bodyPr/>
        <a:lstStyle/>
        <a:p>
          <a:endParaRPr lang="pt-BR"/>
        </a:p>
      </dgm:t>
    </dgm:pt>
    <dgm:pt modelId="{417596D7-E693-40B6-ACE0-019B051384A2}">
      <dgm:prSet/>
      <dgm:spPr/>
      <dgm:t>
        <a:bodyPr/>
        <a:lstStyle/>
        <a:p>
          <a:r>
            <a:rPr lang="pt-BR" dirty="0"/>
            <a:t>Lesões por Equipamentos</a:t>
          </a:r>
        </a:p>
      </dgm:t>
    </dgm:pt>
    <dgm:pt modelId="{4DF19180-8C72-483F-83F4-70A0DE350556}" type="parTrans" cxnId="{E48815DE-83A2-4F99-A69A-B3040992B835}">
      <dgm:prSet/>
      <dgm:spPr/>
      <dgm:t>
        <a:bodyPr/>
        <a:lstStyle/>
        <a:p>
          <a:endParaRPr lang="pt-BR"/>
        </a:p>
      </dgm:t>
    </dgm:pt>
    <dgm:pt modelId="{EF0A5A74-3B7F-47B4-AA41-5A1006840A67}" type="sibTrans" cxnId="{E48815DE-83A2-4F99-A69A-B3040992B835}">
      <dgm:prSet/>
      <dgm:spPr/>
      <dgm:t>
        <a:bodyPr/>
        <a:lstStyle/>
        <a:p>
          <a:endParaRPr lang="pt-BR"/>
        </a:p>
      </dgm:t>
    </dgm:pt>
    <dgm:pt modelId="{7505182B-1882-4895-85AB-2FBA8293A979}">
      <dgm:prSet/>
      <dgm:spPr/>
      <dgm:t>
        <a:bodyPr/>
        <a:lstStyle/>
        <a:p>
          <a:r>
            <a:rPr lang="pt-BR" dirty="0"/>
            <a:t>Quedas, </a:t>
          </a:r>
          <a:r>
            <a:rPr lang="pt-BR" dirty="0" err="1"/>
            <a:t>Broncoasp</a:t>
          </a:r>
          <a:r>
            <a:rPr lang="pt-BR" dirty="0"/>
            <a:t>., </a:t>
          </a:r>
          <a:r>
            <a:rPr lang="pt-BR" dirty="0" err="1"/>
            <a:t>iatrogenia</a:t>
          </a:r>
          <a:r>
            <a:rPr lang="pt-BR" dirty="0"/>
            <a:t>, etc.</a:t>
          </a:r>
        </a:p>
      </dgm:t>
    </dgm:pt>
    <dgm:pt modelId="{A70DD5B7-7AE2-4D24-89E6-7B902F7572EB}" type="parTrans" cxnId="{D9D0E9E5-48FF-46BC-A7FF-814C54992CB1}">
      <dgm:prSet/>
      <dgm:spPr/>
      <dgm:t>
        <a:bodyPr/>
        <a:lstStyle/>
        <a:p>
          <a:endParaRPr lang="pt-BR"/>
        </a:p>
      </dgm:t>
    </dgm:pt>
    <dgm:pt modelId="{AAB65499-B023-4F36-AA33-FB2C7B25585A}" type="sibTrans" cxnId="{D9D0E9E5-48FF-46BC-A7FF-814C54992CB1}">
      <dgm:prSet/>
      <dgm:spPr/>
      <dgm:t>
        <a:bodyPr/>
        <a:lstStyle/>
        <a:p>
          <a:endParaRPr lang="pt-BR"/>
        </a:p>
      </dgm:t>
    </dgm:pt>
    <dgm:pt modelId="{3ECD5DA8-6317-4258-AF62-808888FF7659}" type="pres">
      <dgm:prSet presAssocID="{4E14A0F7-F623-436A-99D7-2D5D1B1F112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7FB3988-B1F2-4584-BB68-CDA277AEEFF7}" type="pres">
      <dgm:prSet presAssocID="{29256225-AF8F-4F0C-B98D-2BBE5341B06F}" presName="centerShape" presStyleLbl="node0" presStyleIdx="0" presStyleCnt="1"/>
      <dgm:spPr/>
    </dgm:pt>
    <dgm:pt modelId="{21DE6957-A29D-4281-AB83-1A1A7CB6B6DA}" type="pres">
      <dgm:prSet presAssocID="{7B0AE168-D57A-4D1B-9328-0299A936ABAB}" presName="parTrans" presStyleLbl="bgSibTrans2D1" presStyleIdx="0" presStyleCnt="6"/>
      <dgm:spPr/>
    </dgm:pt>
    <dgm:pt modelId="{9DCEBAD1-442D-464C-A317-E10ABDD573B8}" type="pres">
      <dgm:prSet presAssocID="{8CA91366-191A-473A-9234-7431DD726389}" presName="node" presStyleLbl="node1" presStyleIdx="0" presStyleCnt="6">
        <dgm:presLayoutVars>
          <dgm:bulletEnabled val="1"/>
        </dgm:presLayoutVars>
      </dgm:prSet>
      <dgm:spPr/>
    </dgm:pt>
    <dgm:pt modelId="{5043FED9-8683-4483-924E-14E0F526A9D7}" type="pres">
      <dgm:prSet presAssocID="{F86F1478-DB22-4C2F-A860-B3CBF20D4CF7}" presName="parTrans" presStyleLbl="bgSibTrans2D1" presStyleIdx="1" presStyleCnt="6"/>
      <dgm:spPr/>
    </dgm:pt>
    <dgm:pt modelId="{9275CF9A-6544-41B4-83DE-B7DB03E0AA90}" type="pres">
      <dgm:prSet presAssocID="{088556C5-E69A-4C95-8FE6-03D7769DF56F}" presName="node" presStyleLbl="node1" presStyleIdx="1" presStyleCnt="6">
        <dgm:presLayoutVars>
          <dgm:bulletEnabled val="1"/>
        </dgm:presLayoutVars>
      </dgm:prSet>
      <dgm:spPr/>
    </dgm:pt>
    <dgm:pt modelId="{9B3E13AA-91F5-4571-AAF9-B16517901010}" type="pres">
      <dgm:prSet presAssocID="{EFF05FD3-E98E-4A60-91CA-9828FE87C5C0}" presName="parTrans" presStyleLbl="bgSibTrans2D1" presStyleIdx="2" presStyleCnt="6"/>
      <dgm:spPr/>
    </dgm:pt>
    <dgm:pt modelId="{65C4FA8A-21A9-461F-8CAA-5453A341AAAC}" type="pres">
      <dgm:prSet presAssocID="{087C3516-8502-4A4B-BBA4-70ADD72FDBB6}" presName="node" presStyleLbl="node1" presStyleIdx="2" presStyleCnt="6">
        <dgm:presLayoutVars>
          <dgm:bulletEnabled val="1"/>
        </dgm:presLayoutVars>
      </dgm:prSet>
      <dgm:spPr/>
    </dgm:pt>
    <dgm:pt modelId="{8BAD7E37-B90C-4279-BE37-A0595EC17172}" type="pres">
      <dgm:prSet presAssocID="{BDDEA945-A9F7-4704-A549-1BF34AEE1408}" presName="parTrans" presStyleLbl="bgSibTrans2D1" presStyleIdx="3" presStyleCnt="6"/>
      <dgm:spPr/>
    </dgm:pt>
    <dgm:pt modelId="{9A1F63C7-1AAB-4326-BFCF-F4B25AAF7E6A}" type="pres">
      <dgm:prSet presAssocID="{E186D632-ED94-420B-8C98-BA70C6E55A5F}" presName="node" presStyleLbl="node1" presStyleIdx="3" presStyleCnt="6">
        <dgm:presLayoutVars>
          <dgm:bulletEnabled val="1"/>
        </dgm:presLayoutVars>
      </dgm:prSet>
      <dgm:spPr/>
    </dgm:pt>
    <dgm:pt modelId="{A9497467-20A8-4581-B4B3-4D82632FA217}" type="pres">
      <dgm:prSet presAssocID="{4DF19180-8C72-483F-83F4-70A0DE350556}" presName="parTrans" presStyleLbl="bgSibTrans2D1" presStyleIdx="4" presStyleCnt="6"/>
      <dgm:spPr/>
    </dgm:pt>
    <dgm:pt modelId="{55CEB477-5987-4F15-81F2-EBAF6CD86881}" type="pres">
      <dgm:prSet presAssocID="{417596D7-E693-40B6-ACE0-019B051384A2}" presName="node" presStyleLbl="node1" presStyleIdx="4" presStyleCnt="6">
        <dgm:presLayoutVars>
          <dgm:bulletEnabled val="1"/>
        </dgm:presLayoutVars>
      </dgm:prSet>
      <dgm:spPr/>
    </dgm:pt>
    <dgm:pt modelId="{CD4EC5A2-AF3E-42AA-9438-35254AE140B4}" type="pres">
      <dgm:prSet presAssocID="{A70DD5B7-7AE2-4D24-89E6-7B902F7572EB}" presName="parTrans" presStyleLbl="bgSibTrans2D1" presStyleIdx="5" presStyleCnt="6"/>
      <dgm:spPr/>
    </dgm:pt>
    <dgm:pt modelId="{DE9D3ED1-9754-4B2C-AA6B-A99A515E7D91}" type="pres">
      <dgm:prSet presAssocID="{7505182B-1882-4895-85AB-2FBA8293A979}" presName="node" presStyleLbl="node1" presStyleIdx="5" presStyleCnt="6">
        <dgm:presLayoutVars>
          <dgm:bulletEnabled val="1"/>
        </dgm:presLayoutVars>
      </dgm:prSet>
      <dgm:spPr/>
    </dgm:pt>
  </dgm:ptLst>
  <dgm:cxnLst>
    <dgm:cxn modelId="{13587105-3F0E-4D48-A069-6E09EEFB0CBA}" type="presOf" srcId="{088556C5-E69A-4C95-8FE6-03D7769DF56F}" destId="{9275CF9A-6544-41B4-83DE-B7DB03E0AA90}" srcOrd="0" destOrd="0" presId="urn:microsoft.com/office/officeart/2005/8/layout/radial4"/>
    <dgm:cxn modelId="{46348A1B-CEB1-4E3E-B913-F7248A11D3FC}" srcId="{29256225-AF8F-4F0C-B98D-2BBE5341B06F}" destId="{8CA91366-191A-473A-9234-7431DD726389}" srcOrd="0" destOrd="0" parTransId="{7B0AE168-D57A-4D1B-9328-0299A936ABAB}" sibTransId="{3599E48E-61C2-4182-B49B-E481AF618A00}"/>
    <dgm:cxn modelId="{264FE31F-3487-4B86-A69F-BB0736DC67CE}" srcId="{4E14A0F7-F623-436A-99D7-2D5D1B1F112E}" destId="{29256225-AF8F-4F0C-B98D-2BBE5341B06F}" srcOrd="0" destOrd="0" parTransId="{24702C2D-90D6-430B-85B5-2618461FCEC6}" sibTransId="{E4D79110-D5DC-4E40-B053-E37B2F8A1E75}"/>
    <dgm:cxn modelId="{3A643321-2485-451D-A448-6348D05531F0}" type="presOf" srcId="{BDDEA945-A9F7-4704-A549-1BF34AEE1408}" destId="{8BAD7E37-B90C-4279-BE37-A0595EC17172}" srcOrd="0" destOrd="0" presId="urn:microsoft.com/office/officeart/2005/8/layout/radial4"/>
    <dgm:cxn modelId="{7D501525-00D6-469A-AD12-FA2147D2979F}" srcId="{29256225-AF8F-4F0C-B98D-2BBE5341B06F}" destId="{087C3516-8502-4A4B-BBA4-70ADD72FDBB6}" srcOrd="2" destOrd="0" parTransId="{EFF05FD3-E98E-4A60-91CA-9828FE87C5C0}" sibTransId="{4A577759-A787-463C-8E85-33F181D98A56}"/>
    <dgm:cxn modelId="{A03FE127-2875-4CAD-9311-865E8DB11FBD}" type="presOf" srcId="{4E14A0F7-F623-436A-99D7-2D5D1B1F112E}" destId="{3ECD5DA8-6317-4258-AF62-808888FF7659}" srcOrd="0" destOrd="0" presId="urn:microsoft.com/office/officeart/2005/8/layout/radial4"/>
    <dgm:cxn modelId="{D645A046-2E1D-4125-8E97-260A63FEB29D}" srcId="{29256225-AF8F-4F0C-B98D-2BBE5341B06F}" destId="{088556C5-E69A-4C95-8FE6-03D7769DF56F}" srcOrd="1" destOrd="0" parTransId="{F86F1478-DB22-4C2F-A860-B3CBF20D4CF7}" sibTransId="{FE6FD718-464D-42D5-A57A-3D932A808A8B}"/>
    <dgm:cxn modelId="{3891A446-C0F5-4B34-92DB-9AE237400B0E}" type="presOf" srcId="{E186D632-ED94-420B-8C98-BA70C6E55A5F}" destId="{9A1F63C7-1AAB-4326-BFCF-F4B25AAF7E6A}" srcOrd="0" destOrd="0" presId="urn:microsoft.com/office/officeart/2005/8/layout/radial4"/>
    <dgm:cxn modelId="{E5D8F677-2A6C-4BF7-AF6B-78CFFAA6A90A}" srcId="{29256225-AF8F-4F0C-B98D-2BBE5341B06F}" destId="{E186D632-ED94-420B-8C98-BA70C6E55A5F}" srcOrd="3" destOrd="0" parTransId="{BDDEA945-A9F7-4704-A549-1BF34AEE1408}" sibTransId="{DC7115C1-65E7-47DA-8176-BFD2D44157D5}"/>
    <dgm:cxn modelId="{28988A59-5F06-4D29-A58B-9FE79693EC9E}" type="presOf" srcId="{A70DD5B7-7AE2-4D24-89E6-7B902F7572EB}" destId="{CD4EC5A2-AF3E-42AA-9438-35254AE140B4}" srcOrd="0" destOrd="0" presId="urn:microsoft.com/office/officeart/2005/8/layout/radial4"/>
    <dgm:cxn modelId="{B1BA4B93-EFD8-4DDA-B9F4-E17DF0D39032}" type="presOf" srcId="{4DF19180-8C72-483F-83F4-70A0DE350556}" destId="{A9497467-20A8-4581-B4B3-4D82632FA217}" srcOrd="0" destOrd="0" presId="urn:microsoft.com/office/officeart/2005/8/layout/radial4"/>
    <dgm:cxn modelId="{44628EB5-56BB-4F6A-9B92-15696EC155A4}" type="presOf" srcId="{417596D7-E693-40B6-ACE0-019B051384A2}" destId="{55CEB477-5987-4F15-81F2-EBAF6CD86881}" srcOrd="0" destOrd="0" presId="urn:microsoft.com/office/officeart/2005/8/layout/radial4"/>
    <dgm:cxn modelId="{FB90B5C1-0551-4E5F-B60C-77DB88A8CE51}" type="presOf" srcId="{7505182B-1882-4895-85AB-2FBA8293A979}" destId="{DE9D3ED1-9754-4B2C-AA6B-A99A515E7D91}" srcOrd="0" destOrd="0" presId="urn:microsoft.com/office/officeart/2005/8/layout/radial4"/>
    <dgm:cxn modelId="{491DF1C5-F559-429D-B53A-B8C461905E10}" type="presOf" srcId="{087C3516-8502-4A4B-BBA4-70ADD72FDBB6}" destId="{65C4FA8A-21A9-461F-8CAA-5453A341AAAC}" srcOrd="0" destOrd="0" presId="urn:microsoft.com/office/officeart/2005/8/layout/radial4"/>
    <dgm:cxn modelId="{32101FD1-BBFB-4B53-BA7E-9B8C22EFE089}" type="presOf" srcId="{29256225-AF8F-4F0C-B98D-2BBE5341B06F}" destId="{57FB3988-B1F2-4584-BB68-CDA277AEEFF7}" srcOrd="0" destOrd="0" presId="urn:microsoft.com/office/officeart/2005/8/layout/radial4"/>
    <dgm:cxn modelId="{E48815DE-83A2-4F99-A69A-B3040992B835}" srcId="{29256225-AF8F-4F0C-B98D-2BBE5341B06F}" destId="{417596D7-E693-40B6-ACE0-019B051384A2}" srcOrd="4" destOrd="0" parTransId="{4DF19180-8C72-483F-83F4-70A0DE350556}" sibTransId="{EF0A5A74-3B7F-47B4-AA41-5A1006840A67}"/>
    <dgm:cxn modelId="{D9D0E9E5-48FF-46BC-A7FF-814C54992CB1}" srcId="{29256225-AF8F-4F0C-B98D-2BBE5341B06F}" destId="{7505182B-1882-4895-85AB-2FBA8293A979}" srcOrd="5" destOrd="0" parTransId="{A70DD5B7-7AE2-4D24-89E6-7B902F7572EB}" sibTransId="{AAB65499-B023-4F36-AA33-FB2C7B25585A}"/>
    <dgm:cxn modelId="{88240BEA-8A7D-4948-9693-5C1B50CB9959}" type="presOf" srcId="{F86F1478-DB22-4C2F-A860-B3CBF20D4CF7}" destId="{5043FED9-8683-4483-924E-14E0F526A9D7}" srcOrd="0" destOrd="0" presId="urn:microsoft.com/office/officeart/2005/8/layout/radial4"/>
    <dgm:cxn modelId="{0DD460F0-90AA-4838-B9B4-A9645CE80F94}" type="presOf" srcId="{EFF05FD3-E98E-4A60-91CA-9828FE87C5C0}" destId="{9B3E13AA-91F5-4571-AAF9-B16517901010}" srcOrd="0" destOrd="0" presId="urn:microsoft.com/office/officeart/2005/8/layout/radial4"/>
    <dgm:cxn modelId="{8BBE7CF8-A90D-4E25-BB61-EBA9747B6119}" type="presOf" srcId="{8CA91366-191A-473A-9234-7431DD726389}" destId="{9DCEBAD1-442D-464C-A317-E10ABDD573B8}" srcOrd="0" destOrd="0" presId="urn:microsoft.com/office/officeart/2005/8/layout/radial4"/>
    <dgm:cxn modelId="{90653DFA-1E0B-4B56-AB9A-A01D169BEFDE}" type="presOf" srcId="{7B0AE168-D57A-4D1B-9328-0299A936ABAB}" destId="{21DE6957-A29D-4281-AB83-1A1A7CB6B6DA}" srcOrd="0" destOrd="0" presId="urn:microsoft.com/office/officeart/2005/8/layout/radial4"/>
    <dgm:cxn modelId="{66FC5B31-BB72-4D2A-BF2E-FEF13D99D2AC}" type="presParOf" srcId="{3ECD5DA8-6317-4258-AF62-808888FF7659}" destId="{57FB3988-B1F2-4584-BB68-CDA277AEEFF7}" srcOrd="0" destOrd="0" presId="urn:microsoft.com/office/officeart/2005/8/layout/radial4"/>
    <dgm:cxn modelId="{1D8F270A-1344-48DE-B39A-89F33194CF18}" type="presParOf" srcId="{3ECD5DA8-6317-4258-AF62-808888FF7659}" destId="{21DE6957-A29D-4281-AB83-1A1A7CB6B6DA}" srcOrd="1" destOrd="0" presId="urn:microsoft.com/office/officeart/2005/8/layout/radial4"/>
    <dgm:cxn modelId="{3E790BF7-3FA6-41FF-8CF6-E48D74A41BF8}" type="presParOf" srcId="{3ECD5DA8-6317-4258-AF62-808888FF7659}" destId="{9DCEBAD1-442D-464C-A317-E10ABDD573B8}" srcOrd="2" destOrd="0" presId="urn:microsoft.com/office/officeart/2005/8/layout/radial4"/>
    <dgm:cxn modelId="{FCFC37A8-27B2-4DEB-AC71-5ADD19C2382A}" type="presParOf" srcId="{3ECD5DA8-6317-4258-AF62-808888FF7659}" destId="{5043FED9-8683-4483-924E-14E0F526A9D7}" srcOrd="3" destOrd="0" presId="urn:microsoft.com/office/officeart/2005/8/layout/radial4"/>
    <dgm:cxn modelId="{1D63F69C-3F6D-4ABD-ABEE-4BC082F27F07}" type="presParOf" srcId="{3ECD5DA8-6317-4258-AF62-808888FF7659}" destId="{9275CF9A-6544-41B4-83DE-B7DB03E0AA90}" srcOrd="4" destOrd="0" presId="urn:microsoft.com/office/officeart/2005/8/layout/radial4"/>
    <dgm:cxn modelId="{860C2EEB-2B83-4EB6-88A9-472970429A9C}" type="presParOf" srcId="{3ECD5DA8-6317-4258-AF62-808888FF7659}" destId="{9B3E13AA-91F5-4571-AAF9-B16517901010}" srcOrd="5" destOrd="0" presId="urn:microsoft.com/office/officeart/2005/8/layout/radial4"/>
    <dgm:cxn modelId="{AB182BC5-92A0-41A8-A7B0-362DE1DF7C3E}" type="presParOf" srcId="{3ECD5DA8-6317-4258-AF62-808888FF7659}" destId="{65C4FA8A-21A9-461F-8CAA-5453A341AAAC}" srcOrd="6" destOrd="0" presId="urn:microsoft.com/office/officeart/2005/8/layout/radial4"/>
    <dgm:cxn modelId="{F4123380-091E-419F-80F3-ACC0EF97112C}" type="presParOf" srcId="{3ECD5DA8-6317-4258-AF62-808888FF7659}" destId="{8BAD7E37-B90C-4279-BE37-A0595EC17172}" srcOrd="7" destOrd="0" presId="urn:microsoft.com/office/officeart/2005/8/layout/radial4"/>
    <dgm:cxn modelId="{4BE946A8-06DB-458E-944A-F264E4441891}" type="presParOf" srcId="{3ECD5DA8-6317-4258-AF62-808888FF7659}" destId="{9A1F63C7-1AAB-4326-BFCF-F4B25AAF7E6A}" srcOrd="8" destOrd="0" presId="urn:microsoft.com/office/officeart/2005/8/layout/radial4"/>
    <dgm:cxn modelId="{19DFA40C-9219-4792-B989-763759808B80}" type="presParOf" srcId="{3ECD5DA8-6317-4258-AF62-808888FF7659}" destId="{A9497467-20A8-4581-B4B3-4D82632FA217}" srcOrd="9" destOrd="0" presId="urn:microsoft.com/office/officeart/2005/8/layout/radial4"/>
    <dgm:cxn modelId="{3F1E4AF1-3380-4324-B410-8B73F21F356E}" type="presParOf" srcId="{3ECD5DA8-6317-4258-AF62-808888FF7659}" destId="{55CEB477-5987-4F15-81F2-EBAF6CD86881}" srcOrd="10" destOrd="0" presId="urn:microsoft.com/office/officeart/2005/8/layout/radial4"/>
    <dgm:cxn modelId="{7A3E7FB6-17BE-45D8-9C9A-B4361652EC14}" type="presParOf" srcId="{3ECD5DA8-6317-4258-AF62-808888FF7659}" destId="{CD4EC5A2-AF3E-42AA-9438-35254AE140B4}" srcOrd="11" destOrd="0" presId="urn:microsoft.com/office/officeart/2005/8/layout/radial4"/>
    <dgm:cxn modelId="{BD031B32-A65A-4A87-8F46-09ECD28C6F99}" type="presParOf" srcId="{3ECD5DA8-6317-4258-AF62-808888FF7659}" destId="{DE9D3ED1-9754-4B2C-AA6B-A99A515E7D91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0EA8AA-2F37-4CB4-BBAE-C914EB6D838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13A3E34-4A58-42C2-87A9-4E7C76EE727C}">
      <dgm:prSet phldrT="[Texto]" custT="1"/>
      <dgm:spPr>
        <a:solidFill>
          <a:srgbClr val="C00000"/>
        </a:solidFill>
      </dgm:spPr>
      <dgm:t>
        <a:bodyPr/>
        <a:lstStyle/>
        <a:p>
          <a:r>
            <a:rPr lang="pt-BR" sz="1800" dirty="0"/>
            <a:t>Primeira Comunicação</a:t>
          </a:r>
        </a:p>
      </dgm:t>
    </dgm:pt>
    <dgm:pt modelId="{3AC7A16D-603A-4CBE-BA1A-09783D3A6BB5}" type="parTrans" cxnId="{5D8FB0D0-C7A5-4411-AA79-F386F7CD1B47}">
      <dgm:prSet/>
      <dgm:spPr/>
      <dgm:t>
        <a:bodyPr/>
        <a:lstStyle/>
        <a:p>
          <a:endParaRPr lang="pt-BR"/>
        </a:p>
      </dgm:t>
    </dgm:pt>
    <dgm:pt modelId="{EE258B0D-6803-4DFD-87CD-8ED98FD35CF9}" type="sibTrans" cxnId="{5D8FB0D0-C7A5-4411-AA79-F386F7CD1B47}">
      <dgm:prSet/>
      <dgm:spPr/>
      <dgm:t>
        <a:bodyPr/>
        <a:lstStyle/>
        <a:p>
          <a:endParaRPr lang="pt-BR"/>
        </a:p>
      </dgm:t>
    </dgm:pt>
    <dgm:pt modelId="{79055868-EAE2-4A1A-AE67-13B455A16364}">
      <dgm:prSet phldrT="[Texto]" custT="1"/>
      <dgm:spPr>
        <a:solidFill>
          <a:srgbClr val="002060"/>
        </a:solidFill>
      </dgm:spPr>
      <dgm:t>
        <a:bodyPr/>
        <a:lstStyle/>
        <a:p>
          <a:r>
            <a:rPr lang="pt-BR" sz="1800" dirty="0"/>
            <a:t>Análise de Evento </a:t>
          </a:r>
        </a:p>
      </dgm:t>
    </dgm:pt>
    <dgm:pt modelId="{917BF071-9567-4D4C-A5C5-33BB9DD5581B}" type="parTrans" cxnId="{0EF07F88-C4A9-42FE-902A-8F8CAB5BC9D8}">
      <dgm:prSet/>
      <dgm:spPr/>
      <dgm:t>
        <a:bodyPr/>
        <a:lstStyle/>
        <a:p>
          <a:endParaRPr lang="pt-BR"/>
        </a:p>
      </dgm:t>
    </dgm:pt>
    <dgm:pt modelId="{6BCE658E-C6B3-4916-A89D-D15CC6CA1B26}" type="sibTrans" cxnId="{0EF07F88-C4A9-42FE-902A-8F8CAB5BC9D8}">
      <dgm:prSet/>
      <dgm:spPr/>
      <dgm:t>
        <a:bodyPr/>
        <a:lstStyle/>
        <a:p>
          <a:endParaRPr lang="pt-BR"/>
        </a:p>
      </dgm:t>
    </dgm:pt>
    <dgm:pt modelId="{AF527862-9EF6-4046-B70D-451F8ACDB976}">
      <dgm:prSet phldrT="[Texto]" custT="1"/>
      <dgm:spPr>
        <a:solidFill>
          <a:srgbClr val="002060"/>
        </a:solidFill>
      </dgm:spPr>
      <dgm:t>
        <a:bodyPr/>
        <a:lstStyle/>
        <a:p>
          <a:r>
            <a:rPr lang="pt-BR" sz="2000" b="1" dirty="0" err="1"/>
            <a:t>Disclosure</a:t>
          </a:r>
          <a:endParaRPr lang="pt-BR" sz="2000" b="1" dirty="0"/>
        </a:p>
      </dgm:t>
    </dgm:pt>
    <dgm:pt modelId="{939D0CC3-A6C8-47FF-BAC0-A11C915AEE9E}" type="parTrans" cxnId="{0773AB47-485F-4595-9BCA-465ECF222F8D}">
      <dgm:prSet/>
      <dgm:spPr/>
      <dgm:t>
        <a:bodyPr/>
        <a:lstStyle/>
        <a:p>
          <a:endParaRPr lang="pt-BR"/>
        </a:p>
      </dgm:t>
    </dgm:pt>
    <dgm:pt modelId="{9E3184C1-415A-4EA7-87BB-B631FDF0B46D}" type="sibTrans" cxnId="{0773AB47-485F-4595-9BCA-465ECF222F8D}">
      <dgm:prSet/>
      <dgm:spPr/>
      <dgm:t>
        <a:bodyPr/>
        <a:lstStyle/>
        <a:p>
          <a:endParaRPr lang="pt-BR"/>
        </a:p>
      </dgm:t>
    </dgm:pt>
    <dgm:pt modelId="{DF9AA628-3021-4C42-BB72-BCDF6C7F7FCE}">
      <dgm:prSet custT="1"/>
      <dgm:spPr>
        <a:solidFill>
          <a:srgbClr val="C00000"/>
        </a:solidFill>
      </dgm:spPr>
      <dgm:t>
        <a:bodyPr/>
        <a:lstStyle/>
        <a:p>
          <a:r>
            <a:rPr lang="pt-BR" sz="1800" dirty="0"/>
            <a:t>Redução de Danos</a:t>
          </a:r>
        </a:p>
      </dgm:t>
    </dgm:pt>
    <dgm:pt modelId="{312AC774-BC9F-40A1-8161-0E9DC5E3DB0B}" type="parTrans" cxnId="{3D7EF36A-C114-4304-BF07-DA9C0ED29D96}">
      <dgm:prSet/>
      <dgm:spPr/>
      <dgm:t>
        <a:bodyPr/>
        <a:lstStyle/>
        <a:p>
          <a:endParaRPr lang="pt-BR"/>
        </a:p>
      </dgm:t>
    </dgm:pt>
    <dgm:pt modelId="{EEFF4F5B-632C-46E6-9951-FEED2301DB9B}" type="sibTrans" cxnId="{3D7EF36A-C114-4304-BF07-DA9C0ED29D96}">
      <dgm:prSet/>
      <dgm:spPr/>
      <dgm:t>
        <a:bodyPr/>
        <a:lstStyle/>
        <a:p>
          <a:endParaRPr lang="pt-BR"/>
        </a:p>
      </dgm:t>
    </dgm:pt>
    <dgm:pt modelId="{3FD14E87-CD4E-410D-9F71-2E509F7F83E0}">
      <dgm:prSet custT="1"/>
      <dgm:spPr>
        <a:solidFill>
          <a:srgbClr val="C00000"/>
        </a:solidFill>
      </dgm:spPr>
      <dgm:t>
        <a:bodyPr/>
        <a:lstStyle/>
        <a:p>
          <a:r>
            <a:rPr lang="pt-BR" sz="1800" dirty="0"/>
            <a:t>Fluxo de Comunicação Institucional</a:t>
          </a:r>
        </a:p>
      </dgm:t>
    </dgm:pt>
    <dgm:pt modelId="{2A60B51E-02DA-4394-B68F-E52D3D4EFB7C}" type="parTrans" cxnId="{9F5B03D9-DC9E-4C46-B9A0-DE26D9069E4A}">
      <dgm:prSet/>
      <dgm:spPr/>
      <dgm:t>
        <a:bodyPr/>
        <a:lstStyle/>
        <a:p>
          <a:endParaRPr lang="pt-BR"/>
        </a:p>
      </dgm:t>
    </dgm:pt>
    <dgm:pt modelId="{9BFBBDCC-FFD5-4ABB-8FBB-7C6EDE801696}" type="sibTrans" cxnId="{9F5B03D9-DC9E-4C46-B9A0-DE26D9069E4A}">
      <dgm:prSet/>
      <dgm:spPr/>
      <dgm:t>
        <a:bodyPr/>
        <a:lstStyle/>
        <a:p>
          <a:endParaRPr lang="pt-BR"/>
        </a:p>
      </dgm:t>
    </dgm:pt>
    <dgm:pt modelId="{F0CC2398-FBCB-4814-AD09-563246EFB6AE}" type="pres">
      <dgm:prSet presAssocID="{810EA8AA-2F37-4CB4-BBAE-C914EB6D8381}" presName="CompostProcess" presStyleCnt="0">
        <dgm:presLayoutVars>
          <dgm:dir/>
          <dgm:resizeHandles val="exact"/>
        </dgm:presLayoutVars>
      </dgm:prSet>
      <dgm:spPr/>
    </dgm:pt>
    <dgm:pt modelId="{A162712D-CC4E-4C45-B80A-C8BA5A9CD048}" type="pres">
      <dgm:prSet presAssocID="{810EA8AA-2F37-4CB4-BBAE-C914EB6D8381}" presName="arrow" presStyleLbl="bgShp" presStyleIdx="0" presStyleCnt="1"/>
      <dgm:spPr/>
    </dgm:pt>
    <dgm:pt modelId="{779A3545-FE63-48D4-A853-7DA74B702BA4}" type="pres">
      <dgm:prSet presAssocID="{810EA8AA-2F37-4CB4-BBAE-C914EB6D8381}" presName="linearProcess" presStyleCnt="0"/>
      <dgm:spPr/>
    </dgm:pt>
    <dgm:pt modelId="{26549953-D9DC-45D3-94AF-E4902BC2E709}" type="pres">
      <dgm:prSet presAssocID="{DF9AA628-3021-4C42-BB72-BCDF6C7F7FCE}" presName="textNode" presStyleLbl="node1" presStyleIdx="0" presStyleCnt="5" custScaleX="111592">
        <dgm:presLayoutVars>
          <dgm:bulletEnabled val="1"/>
        </dgm:presLayoutVars>
      </dgm:prSet>
      <dgm:spPr/>
    </dgm:pt>
    <dgm:pt modelId="{12FE0A59-361D-484A-9ACC-01043A4A28F8}" type="pres">
      <dgm:prSet presAssocID="{EEFF4F5B-632C-46E6-9951-FEED2301DB9B}" presName="sibTrans" presStyleCnt="0"/>
      <dgm:spPr/>
    </dgm:pt>
    <dgm:pt modelId="{FB7919C9-6278-4A22-A4DD-3C53E0FC92AD}" type="pres">
      <dgm:prSet presAssocID="{3FD14E87-CD4E-410D-9F71-2E509F7F83E0}" presName="textNode" presStyleLbl="node1" presStyleIdx="1" presStyleCnt="5" custScaleX="166315" custScaleY="117701">
        <dgm:presLayoutVars>
          <dgm:bulletEnabled val="1"/>
        </dgm:presLayoutVars>
      </dgm:prSet>
      <dgm:spPr/>
    </dgm:pt>
    <dgm:pt modelId="{53662CA9-1462-49AB-9D3F-10B4F3F754F4}" type="pres">
      <dgm:prSet presAssocID="{9BFBBDCC-FFD5-4ABB-8FBB-7C6EDE801696}" presName="sibTrans" presStyleCnt="0"/>
      <dgm:spPr/>
    </dgm:pt>
    <dgm:pt modelId="{B5D32C87-5085-483C-8E45-F9F0AC74C658}" type="pres">
      <dgm:prSet presAssocID="{913A3E34-4A58-42C2-87A9-4E7C76EE727C}" presName="textNode" presStyleLbl="node1" presStyleIdx="2" presStyleCnt="5" custScaleX="166081" custScaleY="123904">
        <dgm:presLayoutVars>
          <dgm:bulletEnabled val="1"/>
        </dgm:presLayoutVars>
      </dgm:prSet>
      <dgm:spPr/>
    </dgm:pt>
    <dgm:pt modelId="{2470B8BA-58AE-40AB-B2B5-498215348764}" type="pres">
      <dgm:prSet presAssocID="{EE258B0D-6803-4DFD-87CD-8ED98FD35CF9}" presName="sibTrans" presStyleCnt="0"/>
      <dgm:spPr/>
    </dgm:pt>
    <dgm:pt modelId="{35C671BF-262D-4C3A-BBB6-725E75C5B10C}" type="pres">
      <dgm:prSet presAssocID="{79055868-EAE2-4A1A-AE67-13B455A16364}" presName="textNode" presStyleLbl="node1" presStyleIdx="3" presStyleCnt="5">
        <dgm:presLayoutVars>
          <dgm:bulletEnabled val="1"/>
        </dgm:presLayoutVars>
      </dgm:prSet>
      <dgm:spPr/>
    </dgm:pt>
    <dgm:pt modelId="{E2457D7B-D9C8-4991-8220-2291F01CEE1A}" type="pres">
      <dgm:prSet presAssocID="{6BCE658E-C6B3-4916-A89D-D15CC6CA1B26}" presName="sibTrans" presStyleCnt="0"/>
      <dgm:spPr/>
    </dgm:pt>
    <dgm:pt modelId="{027D8854-1114-44F5-8BFE-F08387EA7B3C}" type="pres">
      <dgm:prSet presAssocID="{AF527862-9EF6-4046-B70D-451F8ACDB976}" presName="textNode" presStyleLbl="node1" presStyleIdx="4" presStyleCnt="5" custScaleX="138503">
        <dgm:presLayoutVars>
          <dgm:bulletEnabled val="1"/>
        </dgm:presLayoutVars>
      </dgm:prSet>
      <dgm:spPr/>
    </dgm:pt>
  </dgm:ptLst>
  <dgm:cxnLst>
    <dgm:cxn modelId="{F1A5BF1B-56C3-48D1-B8E2-3532AE3D677D}" type="presOf" srcId="{DF9AA628-3021-4C42-BB72-BCDF6C7F7FCE}" destId="{26549953-D9DC-45D3-94AF-E4902BC2E709}" srcOrd="0" destOrd="0" presId="urn:microsoft.com/office/officeart/2005/8/layout/hProcess9"/>
    <dgm:cxn modelId="{3B5F4265-A725-415F-90C5-844127C10C70}" type="presOf" srcId="{79055868-EAE2-4A1A-AE67-13B455A16364}" destId="{35C671BF-262D-4C3A-BBB6-725E75C5B10C}" srcOrd="0" destOrd="0" presId="urn:microsoft.com/office/officeart/2005/8/layout/hProcess9"/>
    <dgm:cxn modelId="{0773AB47-485F-4595-9BCA-465ECF222F8D}" srcId="{810EA8AA-2F37-4CB4-BBAE-C914EB6D8381}" destId="{AF527862-9EF6-4046-B70D-451F8ACDB976}" srcOrd="4" destOrd="0" parTransId="{939D0CC3-A6C8-47FF-BAC0-A11C915AEE9E}" sibTransId="{9E3184C1-415A-4EA7-87BB-B631FDF0B46D}"/>
    <dgm:cxn modelId="{3D7EF36A-C114-4304-BF07-DA9C0ED29D96}" srcId="{810EA8AA-2F37-4CB4-BBAE-C914EB6D8381}" destId="{DF9AA628-3021-4C42-BB72-BCDF6C7F7FCE}" srcOrd="0" destOrd="0" parTransId="{312AC774-BC9F-40A1-8161-0E9DC5E3DB0B}" sibTransId="{EEFF4F5B-632C-46E6-9951-FEED2301DB9B}"/>
    <dgm:cxn modelId="{5905DD6D-E7AF-4B1B-9F5C-C8BD9A9DE7A0}" type="presOf" srcId="{3FD14E87-CD4E-410D-9F71-2E509F7F83E0}" destId="{FB7919C9-6278-4A22-A4DD-3C53E0FC92AD}" srcOrd="0" destOrd="0" presId="urn:microsoft.com/office/officeart/2005/8/layout/hProcess9"/>
    <dgm:cxn modelId="{0EF07F88-C4A9-42FE-902A-8F8CAB5BC9D8}" srcId="{810EA8AA-2F37-4CB4-BBAE-C914EB6D8381}" destId="{79055868-EAE2-4A1A-AE67-13B455A16364}" srcOrd="3" destOrd="0" parTransId="{917BF071-9567-4D4C-A5C5-33BB9DD5581B}" sibTransId="{6BCE658E-C6B3-4916-A89D-D15CC6CA1B26}"/>
    <dgm:cxn modelId="{A9D3BE88-A828-4617-BE89-9286A86789EA}" type="presOf" srcId="{810EA8AA-2F37-4CB4-BBAE-C914EB6D8381}" destId="{F0CC2398-FBCB-4814-AD09-563246EFB6AE}" srcOrd="0" destOrd="0" presId="urn:microsoft.com/office/officeart/2005/8/layout/hProcess9"/>
    <dgm:cxn modelId="{BE72F38B-463C-45A2-839C-BE42A2E7B36E}" type="presOf" srcId="{AF527862-9EF6-4046-B70D-451F8ACDB976}" destId="{027D8854-1114-44F5-8BFE-F08387EA7B3C}" srcOrd="0" destOrd="0" presId="urn:microsoft.com/office/officeart/2005/8/layout/hProcess9"/>
    <dgm:cxn modelId="{6A4DB7B3-EB15-4EED-B59E-A85A6766F8B4}" type="presOf" srcId="{913A3E34-4A58-42C2-87A9-4E7C76EE727C}" destId="{B5D32C87-5085-483C-8E45-F9F0AC74C658}" srcOrd="0" destOrd="0" presId="urn:microsoft.com/office/officeart/2005/8/layout/hProcess9"/>
    <dgm:cxn modelId="{5D8FB0D0-C7A5-4411-AA79-F386F7CD1B47}" srcId="{810EA8AA-2F37-4CB4-BBAE-C914EB6D8381}" destId="{913A3E34-4A58-42C2-87A9-4E7C76EE727C}" srcOrd="2" destOrd="0" parTransId="{3AC7A16D-603A-4CBE-BA1A-09783D3A6BB5}" sibTransId="{EE258B0D-6803-4DFD-87CD-8ED98FD35CF9}"/>
    <dgm:cxn modelId="{9F5B03D9-DC9E-4C46-B9A0-DE26D9069E4A}" srcId="{810EA8AA-2F37-4CB4-BBAE-C914EB6D8381}" destId="{3FD14E87-CD4E-410D-9F71-2E509F7F83E0}" srcOrd="1" destOrd="0" parTransId="{2A60B51E-02DA-4394-B68F-E52D3D4EFB7C}" sibTransId="{9BFBBDCC-FFD5-4ABB-8FBB-7C6EDE801696}"/>
    <dgm:cxn modelId="{660395E1-7DB7-4DFA-B0C2-5510644ABA01}" type="presParOf" srcId="{F0CC2398-FBCB-4814-AD09-563246EFB6AE}" destId="{A162712D-CC4E-4C45-B80A-C8BA5A9CD048}" srcOrd="0" destOrd="0" presId="urn:microsoft.com/office/officeart/2005/8/layout/hProcess9"/>
    <dgm:cxn modelId="{0EA6C9CC-9E64-4F73-90C1-71ADFEF29B88}" type="presParOf" srcId="{F0CC2398-FBCB-4814-AD09-563246EFB6AE}" destId="{779A3545-FE63-48D4-A853-7DA74B702BA4}" srcOrd="1" destOrd="0" presId="urn:microsoft.com/office/officeart/2005/8/layout/hProcess9"/>
    <dgm:cxn modelId="{1751D031-FA67-4304-815C-470E549DB1A0}" type="presParOf" srcId="{779A3545-FE63-48D4-A853-7DA74B702BA4}" destId="{26549953-D9DC-45D3-94AF-E4902BC2E709}" srcOrd="0" destOrd="0" presId="urn:microsoft.com/office/officeart/2005/8/layout/hProcess9"/>
    <dgm:cxn modelId="{4B4881A7-B81B-41BD-9B5D-1E0E52F2EFCC}" type="presParOf" srcId="{779A3545-FE63-48D4-A853-7DA74B702BA4}" destId="{12FE0A59-361D-484A-9ACC-01043A4A28F8}" srcOrd="1" destOrd="0" presId="urn:microsoft.com/office/officeart/2005/8/layout/hProcess9"/>
    <dgm:cxn modelId="{92CFFB49-BDD9-4E15-80CB-3E1BA8D9D0C4}" type="presParOf" srcId="{779A3545-FE63-48D4-A853-7DA74B702BA4}" destId="{FB7919C9-6278-4A22-A4DD-3C53E0FC92AD}" srcOrd="2" destOrd="0" presId="urn:microsoft.com/office/officeart/2005/8/layout/hProcess9"/>
    <dgm:cxn modelId="{7051F162-9A0F-46A8-A32C-35C8AC754E4F}" type="presParOf" srcId="{779A3545-FE63-48D4-A853-7DA74B702BA4}" destId="{53662CA9-1462-49AB-9D3F-10B4F3F754F4}" srcOrd="3" destOrd="0" presId="urn:microsoft.com/office/officeart/2005/8/layout/hProcess9"/>
    <dgm:cxn modelId="{160E11E0-8B1A-47C4-AC97-F314EC06202F}" type="presParOf" srcId="{779A3545-FE63-48D4-A853-7DA74B702BA4}" destId="{B5D32C87-5085-483C-8E45-F9F0AC74C658}" srcOrd="4" destOrd="0" presId="urn:microsoft.com/office/officeart/2005/8/layout/hProcess9"/>
    <dgm:cxn modelId="{C97D69A3-63A4-43A8-8467-C0E4B3ABD1AA}" type="presParOf" srcId="{779A3545-FE63-48D4-A853-7DA74B702BA4}" destId="{2470B8BA-58AE-40AB-B2B5-498215348764}" srcOrd="5" destOrd="0" presId="urn:microsoft.com/office/officeart/2005/8/layout/hProcess9"/>
    <dgm:cxn modelId="{89A9F487-F65D-4C4C-BA0C-00406F5BD652}" type="presParOf" srcId="{779A3545-FE63-48D4-A853-7DA74B702BA4}" destId="{35C671BF-262D-4C3A-BBB6-725E75C5B10C}" srcOrd="6" destOrd="0" presId="urn:microsoft.com/office/officeart/2005/8/layout/hProcess9"/>
    <dgm:cxn modelId="{C78D392B-2EEF-4DA7-8466-9FBB425A876A}" type="presParOf" srcId="{779A3545-FE63-48D4-A853-7DA74B702BA4}" destId="{E2457D7B-D9C8-4991-8220-2291F01CEE1A}" srcOrd="7" destOrd="0" presId="urn:microsoft.com/office/officeart/2005/8/layout/hProcess9"/>
    <dgm:cxn modelId="{4D54B496-0711-40DB-9ED2-36D18A9F68BC}" type="presParOf" srcId="{779A3545-FE63-48D4-A853-7DA74B702BA4}" destId="{027D8854-1114-44F5-8BFE-F08387EA7B3C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B3988-B1F2-4584-BB68-CDA277AEEFF7}">
      <dsp:nvSpPr>
        <dsp:cNvPr id="0" name=""/>
        <dsp:cNvSpPr/>
      </dsp:nvSpPr>
      <dsp:spPr>
        <a:xfrm>
          <a:off x="2294810" y="2972356"/>
          <a:ext cx="1679416" cy="167941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Eventos Adversos</a:t>
          </a:r>
        </a:p>
      </dsp:txBody>
      <dsp:txXfrm>
        <a:off x="2540755" y="3218301"/>
        <a:ext cx="1187526" cy="1187526"/>
      </dsp:txXfrm>
    </dsp:sp>
    <dsp:sp modelId="{21DE6957-A29D-4281-AB83-1A1A7CB6B6DA}">
      <dsp:nvSpPr>
        <dsp:cNvPr id="0" name=""/>
        <dsp:cNvSpPr/>
      </dsp:nvSpPr>
      <dsp:spPr>
        <a:xfrm rot="10800000">
          <a:off x="588428" y="3572747"/>
          <a:ext cx="1612530" cy="47863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CEBAD1-442D-464C-A317-E10ABDD573B8}">
      <dsp:nvSpPr>
        <dsp:cNvPr id="0" name=""/>
        <dsp:cNvSpPr/>
      </dsp:nvSpPr>
      <dsp:spPr>
        <a:xfrm>
          <a:off x="633" y="3341827"/>
          <a:ext cx="1175591" cy="9404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Infecção</a:t>
          </a:r>
        </a:p>
      </dsp:txBody>
      <dsp:txXfrm>
        <a:off x="28179" y="3369373"/>
        <a:ext cx="1120499" cy="885381"/>
      </dsp:txXfrm>
    </dsp:sp>
    <dsp:sp modelId="{5043FED9-8683-4483-924E-14E0F526A9D7}">
      <dsp:nvSpPr>
        <dsp:cNvPr id="0" name=""/>
        <dsp:cNvSpPr/>
      </dsp:nvSpPr>
      <dsp:spPr>
        <a:xfrm rot="12960000">
          <a:off x="920705" y="2550104"/>
          <a:ext cx="1612530" cy="47863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75CF9A-6544-41B4-83DE-B7DB03E0AA90}">
      <dsp:nvSpPr>
        <dsp:cNvPr id="0" name=""/>
        <dsp:cNvSpPr/>
      </dsp:nvSpPr>
      <dsp:spPr>
        <a:xfrm>
          <a:off x="486893" y="1845273"/>
          <a:ext cx="1175591" cy="9404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Eventos com Medicamento</a:t>
          </a:r>
        </a:p>
      </dsp:txBody>
      <dsp:txXfrm>
        <a:off x="514439" y="1872819"/>
        <a:ext cx="1120499" cy="885381"/>
      </dsp:txXfrm>
    </dsp:sp>
    <dsp:sp modelId="{9B3E13AA-91F5-4571-AAF9-B16517901010}">
      <dsp:nvSpPr>
        <dsp:cNvPr id="0" name=""/>
        <dsp:cNvSpPr/>
      </dsp:nvSpPr>
      <dsp:spPr>
        <a:xfrm rot="15120000">
          <a:off x="1790618" y="1918076"/>
          <a:ext cx="1612530" cy="47863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4FA8A-21A9-461F-8CAA-5453A341AAAC}">
      <dsp:nvSpPr>
        <dsp:cNvPr id="0" name=""/>
        <dsp:cNvSpPr/>
      </dsp:nvSpPr>
      <dsp:spPr>
        <a:xfrm>
          <a:off x="1759937" y="920352"/>
          <a:ext cx="1175591" cy="9404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Erros de Identificação</a:t>
          </a:r>
        </a:p>
      </dsp:txBody>
      <dsp:txXfrm>
        <a:off x="1787483" y="947898"/>
        <a:ext cx="1120499" cy="885381"/>
      </dsp:txXfrm>
    </dsp:sp>
    <dsp:sp modelId="{8BAD7E37-B90C-4279-BE37-A0595EC17172}">
      <dsp:nvSpPr>
        <dsp:cNvPr id="0" name=""/>
        <dsp:cNvSpPr/>
      </dsp:nvSpPr>
      <dsp:spPr>
        <a:xfrm rot="17280000">
          <a:off x="2865888" y="1918076"/>
          <a:ext cx="1612530" cy="47863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F63C7-1AAB-4326-BFCF-F4B25AAF7E6A}">
      <dsp:nvSpPr>
        <dsp:cNvPr id="0" name=""/>
        <dsp:cNvSpPr/>
      </dsp:nvSpPr>
      <dsp:spPr>
        <a:xfrm>
          <a:off x="3333507" y="920352"/>
          <a:ext cx="1175591" cy="9404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Falhas de Continuidade na Assistência</a:t>
          </a:r>
        </a:p>
      </dsp:txBody>
      <dsp:txXfrm>
        <a:off x="3361053" y="947898"/>
        <a:ext cx="1120499" cy="885381"/>
      </dsp:txXfrm>
    </dsp:sp>
    <dsp:sp modelId="{A9497467-20A8-4581-B4B3-4D82632FA217}">
      <dsp:nvSpPr>
        <dsp:cNvPr id="0" name=""/>
        <dsp:cNvSpPr/>
      </dsp:nvSpPr>
      <dsp:spPr>
        <a:xfrm rot="19440000">
          <a:off x="3735800" y="2550104"/>
          <a:ext cx="1612530" cy="47863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EB477-5987-4F15-81F2-EBAF6CD86881}">
      <dsp:nvSpPr>
        <dsp:cNvPr id="0" name=""/>
        <dsp:cNvSpPr/>
      </dsp:nvSpPr>
      <dsp:spPr>
        <a:xfrm>
          <a:off x="4606552" y="1845273"/>
          <a:ext cx="1175591" cy="9404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Lesões por Equipamentos</a:t>
          </a:r>
        </a:p>
      </dsp:txBody>
      <dsp:txXfrm>
        <a:off x="4634098" y="1872819"/>
        <a:ext cx="1120499" cy="885381"/>
      </dsp:txXfrm>
    </dsp:sp>
    <dsp:sp modelId="{CD4EC5A2-AF3E-42AA-9438-35254AE140B4}">
      <dsp:nvSpPr>
        <dsp:cNvPr id="0" name=""/>
        <dsp:cNvSpPr/>
      </dsp:nvSpPr>
      <dsp:spPr>
        <a:xfrm>
          <a:off x="4068077" y="3572747"/>
          <a:ext cx="1612530" cy="47863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9D3ED1-9754-4B2C-AA6B-A99A515E7D91}">
      <dsp:nvSpPr>
        <dsp:cNvPr id="0" name=""/>
        <dsp:cNvSpPr/>
      </dsp:nvSpPr>
      <dsp:spPr>
        <a:xfrm>
          <a:off x="5092812" y="3341827"/>
          <a:ext cx="1175591" cy="9404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Quedas, </a:t>
          </a:r>
          <a:r>
            <a:rPr lang="pt-BR" sz="1400" kern="1200" dirty="0" err="1"/>
            <a:t>Broncoasp</a:t>
          </a:r>
          <a:r>
            <a:rPr lang="pt-BR" sz="1400" kern="1200" dirty="0"/>
            <a:t>., </a:t>
          </a:r>
          <a:r>
            <a:rPr lang="pt-BR" sz="1400" kern="1200" dirty="0" err="1"/>
            <a:t>iatrogenia</a:t>
          </a:r>
          <a:r>
            <a:rPr lang="pt-BR" sz="1400" kern="1200" dirty="0"/>
            <a:t>, etc.</a:t>
          </a:r>
        </a:p>
      </dsp:txBody>
      <dsp:txXfrm>
        <a:off x="5120358" y="3369373"/>
        <a:ext cx="1120499" cy="8853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2712D-CC4E-4C45-B80A-C8BA5A9CD048}">
      <dsp:nvSpPr>
        <dsp:cNvPr id="0" name=""/>
        <dsp:cNvSpPr/>
      </dsp:nvSpPr>
      <dsp:spPr>
        <a:xfrm>
          <a:off x="546946" y="0"/>
          <a:ext cx="6198728" cy="181969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49953-D9DC-45D3-94AF-E4902BC2E709}">
      <dsp:nvSpPr>
        <dsp:cNvPr id="0" name=""/>
        <dsp:cNvSpPr/>
      </dsp:nvSpPr>
      <dsp:spPr>
        <a:xfrm>
          <a:off x="2065" y="545907"/>
          <a:ext cx="1092274" cy="727877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Redução de Danos</a:t>
          </a:r>
        </a:p>
      </dsp:txBody>
      <dsp:txXfrm>
        <a:off x="37597" y="581439"/>
        <a:ext cx="1021210" cy="656813"/>
      </dsp:txXfrm>
    </dsp:sp>
    <dsp:sp modelId="{FB7919C9-6278-4A22-A4DD-3C53E0FC92AD}">
      <dsp:nvSpPr>
        <dsp:cNvPr id="0" name=""/>
        <dsp:cNvSpPr/>
      </dsp:nvSpPr>
      <dsp:spPr>
        <a:xfrm>
          <a:off x="1246388" y="481487"/>
          <a:ext cx="1627909" cy="856718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Fluxo de Comunicação Institucional</a:t>
          </a:r>
        </a:p>
      </dsp:txBody>
      <dsp:txXfrm>
        <a:off x="1288210" y="523309"/>
        <a:ext cx="1544265" cy="773074"/>
      </dsp:txXfrm>
    </dsp:sp>
    <dsp:sp modelId="{B5D32C87-5085-483C-8E45-F9F0AC74C658}">
      <dsp:nvSpPr>
        <dsp:cNvPr id="0" name=""/>
        <dsp:cNvSpPr/>
      </dsp:nvSpPr>
      <dsp:spPr>
        <a:xfrm>
          <a:off x="3026346" y="458912"/>
          <a:ext cx="1625619" cy="901868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Primeira Comunicação</a:t>
          </a:r>
        </a:p>
      </dsp:txBody>
      <dsp:txXfrm>
        <a:off x="3070372" y="502938"/>
        <a:ext cx="1537567" cy="813816"/>
      </dsp:txXfrm>
    </dsp:sp>
    <dsp:sp modelId="{35C671BF-262D-4C3A-BBB6-725E75C5B10C}">
      <dsp:nvSpPr>
        <dsp:cNvPr id="0" name=""/>
        <dsp:cNvSpPr/>
      </dsp:nvSpPr>
      <dsp:spPr>
        <a:xfrm>
          <a:off x="4804014" y="545907"/>
          <a:ext cx="978811" cy="727877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Análise de Evento </a:t>
          </a:r>
        </a:p>
      </dsp:txBody>
      <dsp:txXfrm>
        <a:off x="4839546" y="581439"/>
        <a:ext cx="907747" cy="656813"/>
      </dsp:txXfrm>
    </dsp:sp>
    <dsp:sp modelId="{027D8854-1114-44F5-8BFE-F08387EA7B3C}">
      <dsp:nvSpPr>
        <dsp:cNvPr id="0" name=""/>
        <dsp:cNvSpPr/>
      </dsp:nvSpPr>
      <dsp:spPr>
        <a:xfrm>
          <a:off x="5934873" y="545907"/>
          <a:ext cx="1355682" cy="727877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 err="1"/>
            <a:t>Disclosure</a:t>
          </a:r>
          <a:endParaRPr lang="pt-BR" sz="2000" b="1" kern="1200" dirty="0"/>
        </a:p>
      </dsp:txBody>
      <dsp:txXfrm>
        <a:off x="5970405" y="581439"/>
        <a:ext cx="1284618" cy="656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D6AEA-6112-B54F-8B6E-700C76931263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C0D72-4B6E-9742-BE24-2AFF5E85E45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7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E8615-C4BB-5044-980F-4BABF72B0D5E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F91C7-4A89-B04C-A215-146BF41628B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3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F91C7-4A89-B04C-A215-146BF41628B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06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F91C7-4A89-B04C-A215-146BF41628B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80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2178F-DA6F-FD4F-A61B-CA2DB98CDA49}" type="slidenum"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807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/Final Degrade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6046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ubcapítul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18428" cy="518471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76177" y="2072088"/>
            <a:ext cx="4816548" cy="447272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3705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6177" y="2660746"/>
            <a:ext cx="4816548" cy="380166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10" y="4675663"/>
            <a:ext cx="2174647" cy="121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9" y="4380613"/>
            <a:ext cx="657492" cy="67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4912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que L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51646" y="2050823"/>
            <a:ext cx="6042558" cy="851866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4800" b="1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10" y="4675663"/>
            <a:ext cx="2174647" cy="121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9" y="4380613"/>
            <a:ext cx="657492" cy="67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849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Um Texto Fundo Cor">
    <p:bg>
      <p:bgPr>
        <a:solidFill>
          <a:srgbClr val="F37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7326131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55489D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7155" y="1525219"/>
            <a:ext cx="7325359" cy="285539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959536"/>
            <a:ext cx="7326900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10" y="4675663"/>
            <a:ext cx="2174647" cy="121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9" y="4380613"/>
            <a:ext cx="657492" cy="67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6841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7326131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46F52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7155" y="1525219"/>
            <a:ext cx="7325359" cy="2887293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4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240465" y="1306169"/>
            <a:ext cx="2431926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959536"/>
            <a:ext cx="7326900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1784376"/>
            <a:ext cx="3296277" cy="28178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342900" indent="-342900">
              <a:lnSpc>
                <a:spcPct val="150000"/>
              </a:lnSpc>
              <a:buClr>
                <a:srgbClr val="55489D"/>
              </a:buClr>
              <a:buSzPct val="200000"/>
              <a:buFont typeface="+mj-lt"/>
              <a:buAutoNum type="arabicPeriod"/>
              <a:defRPr sz="11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8038398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46F52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83" y="959536"/>
            <a:ext cx="8039242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166659" y="1777738"/>
            <a:ext cx="4318121" cy="253908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</p:spTree>
    <p:extLst/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6464" y="371472"/>
            <a:ext cx="7326132" cy="471675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46F52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6463" y="1527202"/>
            <a:ext cx="3378782" cy="2897925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006548" y="1082885"/>
            <a:ext cx="2431926" cy="471675"/>
          </a:xfrm>
          <a:prstGeom prst="rect">
            <a:avLst/>
          </a:prstGeom>
        </p:spPr>
        <p:txBody>
          <a:bodyPr lIns="162617" tIns="81308" rIns="162617" bIns="81308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6464" y="962148"/>
            <a:ext cx="2431513" cy="45321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4166661" y="1525219"/>
            <a:ext cx="3378782" cy="2897925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65890" y="959536"/>
            <a:ext cx="2431513" cy="45321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anja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874" y="328349"/>
            <a:ext cx="7326132" cy="447272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3705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8874" y="1874696"/>
            <a:ext cx="2597706" cy="251655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68874" y="917007"/>
            <a:ext cx="2431513" cy="728404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8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6117756" y="1874695"/>
            <a:ext cx="2013394" cy="251655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Insira</a:t>
            </a:r>
            <a:r>
              <a:rPr lang="en-US" dirty="0"/>
              <a:t> a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3236533" y="1874698"/>
            <a:ext cx="2597706" cy="251655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35762" y="917005"/>
            <a:ext cx="2431513" cy="728404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8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que Ro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51646" y="2050823"/>
            <a:ext cx="6042558" cy="851866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4800" b="1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10" y="4675663"/>
            <a:ext cx="2174647" cy="121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9" y="4380613"/>
            <a:ext cx="657492" cy="67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229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Um Texto Fundo Cor">
    <p:bg>
      <p:bgPr>
        <a:solidFill>
          <a:srgbClr val="554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7326131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3705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959536"/>
            <a:ext cx="7326900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7155" y="1525219"/>
            <a:ext cx="7325359" cy="285539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10" y="4675663"/>
            <a:ext cx="2174647" cy="121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9" y="4380613"/>
            <a:ext cx="657492" cy="6740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7326131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55489D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7155" y="1525219"/>
            <a:ext cx="7325359" cy="2887293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4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240465" y="1306169"/>
            <a:ext cx="2431926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959536"/>
            <a:ext cx="7326900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/Final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1784376"/>
            <a:ext cx="3296277" cy="28178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342900" indent="-342900">
              <a:lnSpc>
                <a:spcPct val="150000"/>
              </a:lnSpc>
              <a:buClr>
                <a:srgbClr val="F37053"/>
              </a:buClr>
              <a:buSzPct val="200000"/>
              <a:buFont typeface="+mj-lt"/>
              <a:buAutoNum type="arabicPeriod"/>
              <a:defRPr sz="11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8038398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55489D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83" y="959536"/>
            <a:ext cx="8039242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166659" y="1777738"/>
            <a:ext cx="4318121" cy="253908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</p:spTree>
    <p:extLst/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6464" y="371472"/>
            <a:ext cx="7326132" cy="471675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55489D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6463" y="1527202"/>
            <a:ext cx="3378782" cy="2897925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006548" y="1082885"/>
            <a:ext cx="2431926" cy="471675"/>
          </a:xfrm>
          <a:prstGeom prst="rect">
            <a:avLst/>
          </a:prstGeom>
        </p:spPr>
        <p:txBody>
          <a:bodyPr lIns="162617" tIns="81308" rIns="162617" bIns="81308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6464" y="962148"/>
            <a:ext cx="2431513" cy="45321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4166661" y="1525219"/>
            <a:ext cx="3378782" cy="2897925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65890" y="959536"/>
            <a:ext cx="2431513" cy="45321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xo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874" y="328349"/>
            <a:ext cx="7326132" cy="447272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55489D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8874" y="1874696"/>
            <a:ext cx="2597706" cy="251655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68874" y="917007"/>
            <a:ext cx="2431513" cy="728404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8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6117756" y="1874695"/>
            <a:ext cx="2013394" cy="251655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Insira</a:t>
            </a:r>
            <a:r>
              <a:rPr lang="en-US" dirty="0"/>
              <a:t> a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3236533" y="1874698"/>
            <a:ext cx="2597706" cy="251655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35762" y="917005"/>
            <a:ext cx="2431513" cy="728404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8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Um Texto Fundo Cor">
    <p:bg>
      <p:bgPr>
        <a:solidFill>
          <a:srgbClr val="338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7326131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959536"/>
            <a:ext cx="7326900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7155" y="1525219"/>
            <a:ext cx="7325359" cy="285539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10" y="4675663"/>
            <a:ext cx="2174647" cy="121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9" y="4380613"/>
            <a:ext cx="657492" cy="6740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7326131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3384C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7155" y="1525219"/>
            <a:ext cx="7325359" cy="2887293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4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240465" y="1306169"/>
            <a:ext cx="2431926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959536"/>
            <a:ext cx="7326900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1784376"/>
            <a:ext cx="3296277" cy="28178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342900" indent="-342900">
              <a:lnSpc>
                <a:spcPct val="150000"/>
              </a:lnSpc>
              <a:buClr>
                <a:srgbClr val="3384C5"/>
              </a:buClr>
              <a:buSzPct val="200000"/>
              <a:buFont typeface="+mj-lt"/>
              <a:buAutoNum type="arabicPeriod"/>
              <a:defRPr sz="11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8038398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3384C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83" y="959536"/>
            <a:ext cx="8039242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166659" y="1777738"/>
            <a:ext cx="4318121" cy="253908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</p:spTree>
    <p:extLst/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6464" y="371472"/>
            <a:ext cx="7326132" cy="471675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3384C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6463" y="1527202"/>
            <a:ext cx="3378782" cy="2897925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006548" y="1082885"/>
            <a:ext cx="2431926" cy="471675"/>
          </a:xfrm>
          <a:prstGeom prst="rect">
            <a:avLst/>
          </a:prstGeom>
        </p:spPr>
        <p:txBody>
          <a:bodyPr lIns="162617" tIns="81308" rIns="162617" bIns="81308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6464" y="962148"/>
            <a:ext cx="2431513" cy="45321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4166661" y="1525219"/>
            <a:ext cx="3378782" cy="2897925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65890" y="959536"/>
            <a:ext cx="2431513" cy="45321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874" y="328349"/>
            <a:ext cx="7326132" cy="447272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3384C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8874" y="1874696"/>
            <a:ext cx="2597706" cy="251655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68874" y="917007"/>
            <a:ext cx="2431513" cy="728404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8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6117756" y="1874695"/>
            <a:ext cx="2013394" cy="251655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Insira</a:t>
            </a:r>
            <a:r>
              <a:rPr lang="en-US" dirty="0"/>
              <a:t> a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3236533" y="1874698"/>
            <a:ext cx="2597706" cy="251655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35762" y="917005"/>
            <a:ext cx="2431513" cy="728404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8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Um Texto Fundo Cor">
    <p:bg>
      <p:bgPr>
        <a:solidFill>
          <a:srgbClr val="6AC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7326131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959536"/>
            <a:ext cx="7326900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7155" y="1525219"/>
            <a:ext cx="7325359" cy="285539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10" y="4675663"/>
            <a:ext cx="2174647" cy="121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9" y="4380613"/>
            <a:ext cx="657492" cy="6740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7326131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6AC07A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7155" y="1525219"/>
            <a:ext cx="7325359" cy="2887293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4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240465" y="1306169"/>
            <a:ext cx="2431926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959536"/>
            <a:ext cx="7326900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Degrade BP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99730" y="2753829"/>
            <a:ext cx="4061636" cy="520439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título</a:t>
            </a:r>
            <a:br>
              <a:rPr lang="en-US" dirty="0"/>
            </a:br>
            <a:r>
              <a:rPr lang="en-US" dirty="0" err="1"/>
              <a:t>até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9730" y="3847730"/>
            <a:ext cx="4061636" cy="380166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</p:spTree>
    <p:extLst/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1784376"/>
            <a:ext cx="3296277" cy="28178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342900" indent="-342900">
              <a:lnSpc>
                <a:spcPct val="150000"/>
              </a:lnSpc>
              <a:buClr>
                <a:srgbClr val="6AC07A"/>
              </a:buClr>
              <a:buSzPct val="200000"/>
              <a:buFont typeface="+mj-lt"/>
              <a:buAutoNum type="arabicPeriod"/>
              <a:defRPr sz="11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8038398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6AC07A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83" y="959536"/>
            <a:ext cx="8039242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166659" y="1777738"/>
            <a:ext cx="4318121" cy="253908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</p:spTree>
    <p:extLst/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6464" y="371472"/>
            <a:ext cx="7326132" cy="471675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6AC07A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6463" y="1527202"/>
            <a:ext cx="3378782" cy="2897925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006548" y="1082885"/>
            <a:ext cx="2431926" cy="471675"/>
          </a:xfrm>
          <a:prstGeom prst="rect">
            <a:avLst/>
          </a:prstGeom>
        </p:spPr>
        <p:txBody>
          <a:bodyPr lIns="162617" tIns="81308" rIns="162617" bIns="81308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6464" y="962148"/>
            <a:ext cx="2431513" cy="45321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4166661" y="1525219"/>
            <a:ext cx="3378782" cy="2897925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65890" y="959536"/>
            <a:ext cx="2431513" cy="45321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874" y="328349"/>
            <a:ext cx="7326132" cy="447272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6AC07A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8874" y="1874696"/>
            <a:ext cx="2597706" cy="251655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68874" y="917007"/>
            <a:ext cx="2431513" cy="728404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8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6117756" y="1874695"/>
            <a:ext cx="2013394" cy="251655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Insira</a:t>
            </a:r>
            <a:r>
              <a:rPr lang="en-US" dirty="0"/>
              <a:t> a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3236533" y="1874698"/>
            <a:ext cx="2597706" cy="251655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35762" y="917005"/>
            <a:ext cx="2431513" cy="728404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8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Um Texto Fundo Cor">
    <p:bg>
      <p:bgPr>
        <a:solidFill>
          <a:srgbClr val="34B6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7326131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959536"/>
            <a:ext cx="7326900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7155" y="1525219"/>
            <a:ext cx="7325359" cy="285539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10" y="4675663"/>
            <a:ext cx="2174647" cy="121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9" y="4380613"/>
            <a:ext cx="657492" cy="6740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7326131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34B6B9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7155" y="1525219"/>
            <a:ext cx="7325359" cy="2887293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4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240465" y="1306169"/>
            <a:ext cx="2431926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959536"/>
            <a:ext cx="7326900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1784376"/>
            <a:ext cx="3296277" cy="28178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342900" indent="-342900">
              <a:lnSpc>
                <a:spcPct val="150000"/>
              </a:lnSpc>
              <a:buClr>
                <a:srgbClr val="34B6B9"/>
              </a:buClr>
              <a:buSzPct val="200000"/>
              <a:buFont typeface="+mj-lt"/>
              <a:buAutoNum type="arabicPeriod"/>
              <a:defRPr sz="11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8038398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34B6B9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83" y="959536"/>
            <a:ext cx="8039242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166659" y="1777738"/>
            <a:ext cx="4318121" cy="253908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</p:spTree>
    <p:extLst/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6464" y="371472"/>
            <a:ext cx="7326132" cy="471675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34B6B9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6463" y="1527202"/>
            <a:ext cx="3378782" cy="2897925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006548" y="1082885"/>
            <a:ext cx="2431926" cy="471675"/>
          </a:xfrm>
          <a:prstGeom prst="rect">
            <a:avLst/>
          </a:prstGeom>
        </p:spPr>
        <p:txBody>
          <a:bodyPr lIns="162617" tIns="81308" rIns="162617" bIns="81308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6464" y="962148"/>
            <a:ext cx="2431513" cy="45321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4166661" y="1525219"/>
            <a:ext cx="3378782" cy="2897925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65890" y="959536"/>
            <a:ext cx="2431513" cy="45321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Agua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874" y="328349"/>
            <a:ext cx="7326132" cy="447272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34B6B9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8874" y="1874696"/>
            <a:ext cx="2597706" cy="251655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68874" y="917007"/>
            <a:ext cx="2431513" cy="728404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8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6117756" y="1874695"/>
            <a:ext cx="2013394" cy="251655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Insira</a:t>
            </a:r>
            <a:r>
              <a:rPr lang="en-US" dirty="0"/>
              <a:t> a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3236533" y="1874698"/>
            <a:ext cx="2597706" cy="251655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35762" y="917005"/>
            <a:ext cx="2431513" cy="728404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8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Um Texto Fundo Cor">
    <p:bg>
      <p:bgPr>
        <a:solidFill>
          <a:srgbClr val="FFCA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7326131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959536"/>
            <a:ext cx="7326900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7155" y="1525219"/>
            <a:ext cx="7325359" cy="285539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10" y="4675663"/>
            <a:ext cx="2174647" cy="121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9" y="4380613"/>
            <a:ext cx="657492" cy="6740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7326131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FCA0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7155" y="1525219"/>
            <a:ext cx="7325359" cy="2887293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4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240465" y="1306169"/>
            <a:ext cx="2431926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959536"/>
            <a:ext cx="7326900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Branca BP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99730" y="2753829"/>
            <a:ext cx="4061636" cy="520439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55489D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título</a:t>
            </a:r>
            <a:br>
              <a:rPr lang="en-US" dirty="0"/>
            </a:br>
            <a:r>
              <a:rPr lang="en-US" dirty="0" err="1"/>
              <a:t>até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9730" y="3847730"/>
            <a:ext cx="4061636" cy="380166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6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</p:spTree>
    <p:extLst/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1784376"/>
            <a:ext cx="3296277" cy="28178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342900" indent="-342900">
              <a:lnSpc>
                <a:spcPct val="150000"/>
              </a:lnSpc>
              <a:buClr>
                <a:srgbClr val="FFCA05"/>
              </a:buClr>
              <a:buSzPct val="200000"/>
              <a:buFont typeface="+mj-lt"/>
              <a:buAutoNum type="arabicPeriod"/>
              <a:defRPr sz="11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8038398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FCA0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83" y="959536"/>
            <a:ext cx="8039242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166659" y="1777738"/>
            <a:ext cx="4318121" cy="253908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</p:spTree>
    <p:extLst/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6464" y="371472"/>
            <a:ext cx="7326132" cy="471675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FCA0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6463" y="1527202"/>
            <a:ext cx="3378782" cy="2897925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006548" y="1082885"/>
            <a:ext cx="2431926" cy="471675"/>
          </a:xfrm>
          <a:prstGeom prst="rect">
            <a:avLst/>
          </a:prstGeom>
        </p:spPr>
        <p:txBody>
          <a:bodyPr lIns="162617" tIns="81308" rIns="162617" bIns="81308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6464" y="962148"/>
            <a:ext cx="2431513" cy="45321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4166661" y="1525219"/>
            <a:ext cx="3378782" cy="2897925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65890" y="959536"/>
            <a:ext cx="2431513" cy="45321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874" y="328349"/>
            <a:ext cx="7326132" cy="447272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FCA0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8874" y="1874696"/>
            <a:ext cx="2597706" cy="251655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68874" y="917007"/>
            <a:ext cx="2431513" cy="728404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8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6117756" y="1874695"/>
            <a:ext cx="2013394" cy="251655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Insira</a:t>
            </a:r>
            <a:r>
              <a:rPr lang="en-US" dirty="0"/>
              <a:t> a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3236533" y="1874698"/>
            <a:ext cx="2597706" cy="251655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35762" y="917005"/>
            <a:ext cx="2431513" cy="728404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8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Um Texto Fundo Cor">
    <p:bg>
      <p:bgPr>
        <a:solidFill>
          <a:srgbClr val="F058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7326131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959536"/>
            <a:ext cx="7326900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7155" y="1525219"/>
            <a:ext cx="7325359" cy="2855394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10" y="4675663"/>
            <a:ext cx="2174647" cy="121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9" y="4380613"/>
            <a:ext cx="657492" cy="6740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7326131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0587D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7155" y="1525219"/>
            <a:ext cx="7325359" cy="2887293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4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240465" y="1306169"/>
            <a:ext cx="2431926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959536"/>
            <a:ext cx="7326900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Lista + U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1784376"/>
            <a:ext cx="3296277" cy="28178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342900" indent="-342900">
              <a:lnSpc>
                <a:spcPct val="150000"/>
              </a:lnSpc>
              <a:buClr>
                <a:srgbClr val="F0587D"/>
              </a:buClr>
              <a:buSzPct val="200000"/>
              <a:buFont typeface="+mj-lt"/>
              <a:buAutoNum type="arabicPeriod"/>
              <a:defRPr sz="11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8038398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0587D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83" y="959536"/>
            <a:ext cx="8039242" cy="401131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166659" y="1777738"/>
            <a:ext cx="4318121" cy="2539081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</p:spTree>
    <p:extLst/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Dois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6464" y="371472"/>
            <a:ext cx="7326132" cy="471675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0587D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6463" y="1527202"/>
            <a:ext cx="3378782" cy="2897925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006548" y="1082885"/>
            <a:ext cx="2431926" cy="471675"/>
          </a:xfrm>
          <a:prstGeom prst="rect">
            <a:avLst/>
          </a:prstGeom>
        </p:spPr>
        <p:txBody>
          <a:bodyPr lIns="162617" tIns="81308" rIns="162617" bIns="81308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6464" y="962148"/>
            <a:ext cx="2431513" cy="45321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4166661" y="1525219"/>
            <a:ext cx="3378782" cy="2897925"/>
          </a:xfrm>
          <a:prstGeom prst="rect">
            <a:avLst/>
          </a:prstGeom>
        </p:spPr>
        <p:txBody>
          <a:bodyPr lIns="162617" tIns="81308" rIns="162617" bIns="81308"/>
          <a:lstStyle>
            <a:lvl1pPr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65890" y="959536"/>
            <a:ext cx="2431513" cy="453219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21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Dois textos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874" y="328349"/>
            <a:ext cx="7326132" cy="447272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0587D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8874" y="1874696"/>
            <a:ext cx="2597706" cy="251655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68874" y="917007"/>
            <a:ext cx="2431513" cy="728404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8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6117756" y="1874695"/>
            <a:ext cx="2013394" cy="2516552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Insira</a:t>
            </a:r>
            <a:r>
              <a:rPr lang="en-US" dirty="0"/>
              <a:t> a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3236533" y="1874698"/>
            <a:ext cx="2597706" cy="2516550"/>
          </a:xfrm>
          <a:prstGeom prst="rect">
            <a:avLst/>
          </a:prstGeom>
        </p:spPr>
        <p:txBody>
          <a:bodyPr lIns="162617" tIns="81308" rIns="162617" bIns="81308"/>
          <a:lstStyle>
            <a:lvl1pPr marL="0" indent="0">
              <a:buNone/>
              <a:defRPr sz="1200" b="0" i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400" b="0" i="0">
                <a:latin typeface="Chevin Pro Light"/>
                <a:cs typeface="Chevin Pro Light"/>
              </a:defRPr>
            </a:lvl2pPr>
            <a:lvl3pPr>
              <a:defRPr sz="1400" b="0" i="0">
                <a:latin typeface="Chevin Pro Light"/>
                <a:cs typeface="Chevin Pro Light"/>
              </a:defRPr>
            </a:lvl3pPr>
            <a:lvl4pPr>
              <a:defRPr sz="1400" b="0" i="0">
                <a:latin typeface="Chevin Pro Light"/>
                <a:cs typeface="Chevin Pro Light"/>
              </a:defRPr>
            </a:lvl4pPr>
            <a:lvl5pPr>
              <a:defRPr sz="1400" b="0" i="0">
                <a:latin typeface="Chevin Pro Light"/>
                <a:cs typeface="Chevin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Insira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35762" y="917005"/>
            <a:ext cx="2431513" cy="728404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8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25903-00E7-4C30-B11A-83E8D00B530A}" type="datetimeFigureOut">
              <a:rPr lang="pt-BR" smtClean="0"/>
              <a:t>14/03/2018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CD7DB-889D-49C4-98C2-0E4C2644480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97532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3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umário Ro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1253386"/>
            <a:ext cx="4061636" cy="380166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342900" indent="-342900">
              <a:lnSpc>
                <a:spcPct val="150000"/>
              </a:lnSpc>
              <a:buClr>
                <a:srgbClr val="F37053"/>
              </a:buClr>
              <a:buSzPct val="200000"/>
              <a:buFont typeface="+mj-lt"/>
              <a:buAutoNum type="arabicPeriod"/>
              <a:defRPr sz="16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7326131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55489D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</p:spTree>
    <p:extLst/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umário L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0" y="4513019"/>
            <a:ext cx="382784" cy="399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8" y="4675663"/>
            <a:ext cx="2174647" cy="121644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6383" y="1253386"/>
            <a:ext cx="4061636" cy="380166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342900" indent="-342900">
              <a:lnSpc>
                <a:spcPct val="150000"/>
              </a:lnSpc>
              <a:buClr>
                <a:srgbClr val="55489D"/>
              </a:buClr>
              <a:buSzPct val="200000"/>
              <a:buFont typeface="+mj-lt"/>
              <a:buAutoNum type="arabicPeriod"/>
              <a:defRPr sz="1600" b="0" i="0" baseline="0">
                <a:solidFill>
                  <a:srgbClr val="5F5F5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  <a:p>
            <a:pPr lvl="0"/>
            <a:r>
              <a:rPr lang="en-US" dirty="0" err="1"/>
              <a:t>ítem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6383" y="370879"/>
            <a:ext cx="7326131" cy="417467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3705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</p:spTree>
    <p:extLst/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ub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29060" cy="519069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548549" y="1853420"/>
            <a:ext cx="4362614" cy="447272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3705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48549" y="2442078"/>
            <a:ext cx="4362614" cy="380166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10" y="4675663"/>
            <a:ext cx="2174647" cy="121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9" y="4380613"/>
            <a:ext cx="657492" cy="67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6847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ubcap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29060" cy="519069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506558" y="2231576"/>
            <a:ext cx="4362614" cy="447272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3705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506558" y="2820234"/>
            <a:ext cx="4362614" cy="380166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10" y="4675663"/>
            <a:ext cx="2174647" cy="121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9" y="4380613"/>
            <a:ext cx="657492" cy="67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2651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ubcapítu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9229061" cy="519069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314091" y="2125251"/>
            <a:ext cx="4936773" cy="447272"/>
          </a:xfrm>
          <a:prstGeom prst="rect">
            <a:avLst/>
          </a:prstGeom>
        </p:spPr>
        <p:txBody>
          <a:bodyPr lIns="162617" tIns="81308" rIns="162617" bIns="81308"/>
          <a:lstStyle>
            <a:lvl1pPr algn="l">
              <a:defRPr sz="2800" b="1" i="0">
                <a:solidFill>
                  <a:srgbClr val="F3705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do slide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314091" y="2713909"/>
            <a:ext cx="4936773" cy="380166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10" y="4675663"/>
            <a:ext cx="2174647" cy="121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9" y="4380613"/>
            <a:ext cx="657492" cy="67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5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37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54" r:id="rId2"/>
    <p:sldLayoutId id="2147483753" r:id="rId3"/>
    <p:sldLayoutId id="2147483748" r:id="rId4"/>
    <p:sldLayoutId id="2147483758" r:id="rId5"/>
    <p:sldLayoutId id="2147483762" r:id="rId6"/>
    <p:sldLayoutId id="2147483725" r:id="rId7"/>
    <p:sldLayoutId id="2147483726" r:id="rId8"/>
    <p:sldLayoutId id="2147483727" r:id="rId9"/>
    <p:sldLayoutId id="2147483728" r:id="rId10"/>
    <p:sldLayoutId id="2147483724" r:id="rId11"/>
    <p:sldLayoutId id="2147483731" r:id="rId12"/>
    <p:sldLayoutId id="2147483738" r:id="rId13"/>
    <p:sldLayoutId id="2147483764" r:id="rId14"/>
    <p:sldLayoutId id="2147483740" r:id="rId15"/>
    <p:sldLayoutId id="2147483763" r:id="rId16"/>
    <p:sldLayoutId id="2147483741" r:id="rId17"/>
    <p:sldLayoutId id="2147483732" r:id="rId18"/>
    <p:sldLayoutId id="2147483765" r:id="rId19"/>
    <p:sldLayoutId id="2147483766" r:id="rId20"/>
    <p:sldLayoutId id="2147483767" r:id="rId21"/>
    <p:sldLayoutId id="2147483768" r:id="rId22"/>
    <p:sldLayoutId id="2147483733" r:id="rId23"/>
    <p:sldLayoutId id="2147483769" r:id="rId24"/>
    <p:sldLayoutId id="2147483770" r:id="rId25"/>
    <p:sldLayoutId id="2147483771" r:id="rId26"/>
    <p:sldLayoutId id="2147483772" r:id="rId27"/>
    <p:sldLayoutId id="2147483734" r:id="rId28"/>
    <p:sldLayoutId id="2147483773" r:id="rId29"/>
    <p:sldLayoutId id="2147483774" r:id="rId30"/>
    <p:sldLayoutId id="2147483775" r:id="rId31"/>
    <p:sldLayoutId id="2147483776" r:id="rId32"/>
    <p:sldLayoutId id="2147483735" r:id="rId33"/>
    <p:sldLayoutId id="2147483777" r:id="rId34"/>
    <p:sldLayoutId id="2147483778" r:id="rId35"/>
    <p:sldLayoutId id="2147483779" r:id="rId36"/>
    <p:sldLayoutId id="2147483780" r:id="rId37"/>
    <p:sldLayoutId id="2147483736" r:id="rId38"/>
    <p:sldLayoutId id="2147483781" r:id="rId39"/>
    <p:sldLayoutId id="2147483782" r:id="rId40"/>
    <p:sldLayoutId id="2147483783" r:id="rId41"/>
    <p:sldLayoutId id="2147483784" r:id="rId42"/>
    <p:sldLayoutId id="2147483737" r:id="rId43"/>
    <p:sldLayoutId id="2147483785" r:id="rId44"/>
    <p:sldLayoutId id="2147483786" r:id="rId45"/>
    <p:sldLayoutId id="2147483787" r:id="rId46"/>
    <p:sldLayoutId id="2147483788" r:id="rId47"/>
    <p:sldLayoutId id="2147483789" r:id="rId48"/>
    <p:sldLayoutId id="2147483791" r:id="rId4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97740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91678352"/>
              </p:ext>
            </p:extLst>
          </p:nvPr>
        </p:nvGraphicFramePr>
        <p:xfrm>
          <a:off x="1576625" y="-293076"/>
          <a:ext cx="6269037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0" y="182792"/>
            <a:ext cx="784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ü"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Eventos Adversos são muito comuns...</a:t>
            </a:r>
          </a:p>
        </p:txBody>
      </p:sp>
    </p:spTree>
    <p:extLst>
      <p:ext uri="{BB962C8B-B14F-4D97-AF65-F5344CB8AC3E}">
        <p14:creationId xmlns:p14="http://schemas.microsoft.com/office/powerpoint/2010/main" val="97574925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618" y="1186365"/>
            <a:ext cx="3366715" cy="315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5785" y="1253386"/>
            <a:ext cx="3584380" cy="31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181055" y="164113"/>
            <a:ext cx="6919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Eventos Adversos são muito comuns...</a:t>
            </a:r>
          </a:p>
        </p:txBody>
      </p:sp>
    </p:spTree>
    <p:extLst>
      <p:ext uri="{BB962C8B-B14F-4D97-AF65-F5344CB8AC3E}">
        <p14:creationId xmlns:p14="http://schemas.microsoft.com/office/powerpoint/2010/main" val="2520342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54045" y="1725060"/>
            <a:ext cx="3251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</a:rPr>
              <a:t>Pontos de Partida</a:t>
            </a:r>
          </a:p>
        </p:txBody>
      </p:sp>
      <p:cxnSp>
        <p:nvCxnSpPr>
          <p:cNvPr id="10" name="Conector reto 9"/>
          <p:cNvCxnSpPr/>
          <p:nvPr/>
        </p:nvCxnSpPr>
        <p:spPr>
          <a:xfrm flipH="1">
            <a:off x="6132038" y="1433303"/>
            <a:ext cx="23447" cy="21101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615677" y="809166"/>
            <a:ext cx="497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Eventos Adversos são muito comuns...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15677" y="1472717"/>
            <a:ext cx="4977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Os processos da instituição são o fundo de todos os eventos, </a:t>
            </a:r>
            <a:r>
              <a:rPr lang="pt-BR" sz="2000" u="sng" dirty="0">
                <a:solidFill>
                  <a:schemeClr val="accent1">
                    <a:lumMod val="75000"/>
                  </a:schemeClr>
                </a:solidFill>
              </a:rPr>
              <a:t>independente dos agentes nele envolvidos</a:t>
            </a:r>
            <a:endParaRPr lang="pt-B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31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81055" y="164113"/>
            <a:ext cx="8342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/>
              <a:t>Os processos da instituição são o fundo de todos os eventos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706" y="785970"/>
            <a:ext cx="6905272" cy="381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3091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81055" y="164113"/>
            <a:ext cx="8342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/>
              <a:t>Os processos da instituição são o fundo de todos os eventos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8642" t="19958" r="22098" b="51716"/>
          <a:stretch/>
        </p:blipFill>
        <p:spPr>
          <a:xfrm>
            <a:off x="270933" y="936978"/>
            <a:ext cx="3589867" cy="1456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270933" y="2551289"/>
            <a:ext cx="3589867" cy="1956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Apelação dos réus relativos à indenização por dano material e moral por gaze esquecida em cirurgia de pescoço.</a:t>
            </a:r>
          </a:p>
          <a:p>
            <a:endParaRPr lang="pt-BR" dirty="0"/>
          </a:p>
          <a:p>
            <a:r>
              <a:rPr lang="pt-BR" b="1" i="1" u="sng" dirty="0"/>
              <a:t>Hospital alega não ter responsabilidade sobre o evento.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8025" t="21714" r="28889" b="41615"/>
          <a:stretch/>
        </p:blipFill>
        <p:spPr>
          <a:xfrm>
            <a:off x="4826215" y="936978"/>
            <a:ext cx="3939822" cy="1885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Conector reto 8"/>
          <p:cNvCxnSpPr/>
          <p:nvPr/>
        </p:nvCxnSpPr>
        <p:spPr>
          <a:xfrm>
            <a:off x="7755467" y="1665111"/>
            <a:ext cx="101057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4927601" y="1806222"/>
            <a:ext cx="140546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l="27655" t="41258" r="28148" b="36564"/>
          <a:stretch/>
        </p:blipFill>
        <p:spPr>
          <a:xfrm>
            <a:off x="4178030" y="3367929"/>
            <a:ext cx="4588007" cy="129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tângulo 12"/>
          <p:cNvSpPr/>
          <p:nvPr/>
        </p:nvSpPr>
        <p:spPr>
          <a:xfrm>
            <a:off x="5949244" y="3424374"/>
            <a:ext cx="1253067" cy="182427"/>
          </a:xfrm>
          <a:prstGeom prst="rect">
            <a:avLst/>
          </a:prstGeom>
          <a:solidFill>
            <a:srgbClr val="F8CBAD">
              <a:alpha val="40000"/>
            </a:srgbClr>
          </a:solidFill>
          <a:ln>
            <a:solidFill>
              <a:srgbClr val="ED7D31">
                <a:alpha val="18039"/>
              </a:srgb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7490182" y="3825129"/>
            <a:ext cx="1253067" cy="182427"/>
          </a:xfrm>
          <a:prstGeom prst="rect">
            <a:avLst/>
          </a:prstGeom>
          <a:solidFill>
            <a:srgbClr val="F8CBAD">
              <a:alpha val="40000"/>
            </a:srgbClr>
          </a:solidFill>
          <a:ln>
            <a:solidFill>
              <a:srgbClr val="ED7D31">
                <a:alpha val="18039"/>
              </a:srgb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4267197" y="4022685"/>
            <a:ext cx="4476052" cy="384578"/>
          </a:xfrm>
          <a:prstGeom prst="rect">
            <a:avLst/>
          </a:prstGeom>
          <a:solidFill>
            <a:srgbClr val="F8CBAD">
              <a:alpha val="40000"/>
            </a:srgbClr>
          </a:solidFill>
          <a:ln>
            <a:solidFill>
              <a:srgbClr val="ED7D31">
                <a:alpha val="18039"/>
              </a:srgb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4261553" y="4423440"/>
            <a:ext cx="1253067" cy="182427"/>
          </a:xfrm>
          <a:prstGeom prst="rect">
            <a:avLst/>
          </a:prstGeom>
          <a:solidFill>
            <a:srgbClr val="F8CBAD">
              <a:alpha val="40000"/>
            </a:srgbClr>
          </a:solidFill>
          <a:ln>
            <a:solidFill>
              <a:srgbClr val="ED7D31">
                <a:alpha val="18039"/>
              </a:srgb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1307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54045" y="1725060"/>
            <a:ext cx="3251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</a:rPr>
              <a:t>Pontos de Partida</a:t>
            </a:r>
          </a:p>
        </p:txBody>
      </p:sp>
      <p:cxnSp>
        <p:nvCxnSpPr>
          <p:cNvPr id="10" name="Conector reto 9"/>
          <p:cNvCxnSpPr/>
          <p:nvPr/>
        </p:nvCxnSpPr>
        <p:spPr>
          <a:xfrm flipH="1">
            <a:off x="6132038" y="1433303"/>
            <a:ext cx="23447" cy="21101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615677" y="809166"/>
            <a:ext cx="497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Eventos Adversos são muito comuns...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15677" y="1472717"/>
            <a:ext cx="4977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Os processos da instituição são o fundo de todos os eventos, </a:t>
            </a:r>
            <a:r>
              <a:rPr lang="pt-BR" sz="2000" u="sng" dirty="0">
                <a:solidFill>
                  <a:schemeClr val="accent1">
                    <a:lumMod val="75000"/>
                  </a:schemeClr>
                </a:solidFill>
              </a:rPr>
              <a:t>independente dos agentes nele envolvidos</a:t>
            </a:r>
            <a:endParaRPr lang="pt-B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21320" y="2708850"/>
            <a:ext cx="4977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A realização do “</a:t>
            </a:r>
            <a:r>
              <a:rPr lang="pt-BR" sz="2000" dirty="0" err="1">
                <a:solidFill>
                  <a:schemeClr val="accent1">
                    <a:lumMod val="75000"/>
                  </a:schemeClr>
                </a:solidFill>
              </a:rPr>
              <a:t>disclosure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” </a:t>
            </a:r>
            <a:r>
              <a:rPr lang="pt-BR" sz="2000" b="1" u="sng" dirty="0">
                <a:solidFill>
                  <a:schemeClr val="accent1">
                    <a:lumMod val="75000"/>
                  </a:schemeClr>
                </a:solidFill>
              </a:rPr>
              <a:t>DIMINUI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 o risco jurídico total</a:t>
            </a:r>
          </a:p>
        </p:txBody>
      </p:sp>
    </p:spTree>
    <p:extLst>
      <p:ext uri="{BB962C8B-B14F-4D97-AF65-F5344CB8AC3E}">
        <p14:creationId xmlns:p14="http://schemas.microsoft.com/office/powerpoint/2010/main" val="3361920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1481" t="23471" r="23951" b="9555"/>
          <a:stretch/>
        </p:blipFill>
        <p:spPr>
          <a:xfrm>
            <a:off x="112889" y="564445"/>
            <a:ext cx="4989690" cy="3443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404673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1481" t="23471" r="23951" b="54131"/>
          <a:stretch/>
        </p:blipFill>
        <p:spPr>
          <a:xfrm>
            <a:off x="112889" y="169334"/>
            <a:ext cx="4989690" cy="115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8125" t="58226" r="18518" b="11970"/>
          <a:stretch/>
        </p:blipFill>
        <p:spPr>
          <a:xfrm>
            <a:off x="112889" y="1798037"/>
            <a:ext cx="8695846" cy="2299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98961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1481" t="23471" r="23951" b="54131"/>
          <a:stretch/>
        </p:blipFill>
        <p:spPr>
          <a:xfrm>
            <a:off x="112889" y="169334"/>
            <a:ext cx="4989690" cy="115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8250" t="22208" r="18395" b="5603"/>
          <a:stretch/>
        </p:blipFill>
        <p:spPr>
          <a:xfrm>
            <a:off x="1668780" y="1432277"/>
            <a:ext cx="5793176" cy="371122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354667" y="2054578"/>
            <a:ext cx="711200" cy="142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7064869" y="2054578"/>
            <a:ext cx="711200" cy="142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926870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81055" y="164113"/>
            <a:ext cx="8342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/>
              <a:t>A realização do “</a:t>
            </a:r>
            <a:r>
              <a:rPr lang="pt-BR" sz="2400" dirty="0" err="1"/>
              <a:t>disclosure</a:t>
            </a:r>
            <a:r>
              <a:rPr lang="pt-BR" sz="2400" dirty="0"/>
              <a:t>” diminui o risco jurídico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31235" t="17103" r="21358" b="64012"/>
          <a:stretch/>
        </p:blipFill>
        <p:spPr>
          <a:xfrm>
            <a:off x="90744" y="722489"/>
            <a:ext cx="3679656" cy="82409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81055" y="1643290"/>
            <a:ext cx="3228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/>
              <a:t>Apelação nº </a:t>
            </a:r>
          </a:p>
          <a:p>
            <a:r>
              <a:rPr lang="pt-BR" sz="1200" b="1" i="1" dirty="0"/>
              <a:t>0045196-89.2007.8.26.0602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81055" y="2257778"/>
            <a:ext cx="25621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Autora operada de amidalectomia. Seis anos após, em RX dentário, evidenciou-se fragmento de agulha.</a:t>
            </a:r>
          </a:p>
          <a:p>
            <a:endParaRPr lang="pt-BR" sz="1400" dirty="0"/>
          </a:p>
          <a:p>
            <a:r>
              <a:rPr lang="pt-BR" sz="1400" b="1" dirty="0"/>
              <a:t>Médica sabia, mas não contou à paciente mesmo após 2 visitas em consultório.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/>
          <a:srcRect l="33333" t="58605" r="25679" b="30196"/>
          <a:stretch/>
        </p:blipFill>
        <p:spPr>
          <a:xfrm>
            <a:off x="4097866" y="1134533"/>
            <a:ext cx="4739997" cy="728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CaixaDeTexto 18"/>
          <p:cNvSpPr txBox="1"/>
          <p:nvPr/>
        </p:nvSpPr>
        <p:spPr>
          <a:xfrm>
            <a:off x="4097866" y="775845"/>
            <a:ext cx="4007556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Depoimento da médica:</a:t>
            </a:r>
          </a:p>
        </p:txBody>
      </p:sp>
      <p:cxnSp>
        <p:nvCxnSpPr>
          <p:cNvPr id="21" name="Conector reto 20"/>
          <p:cNvCxnSpPr/>
          <p:nvPr/>
        </p:nvCxnSpPr>
        <p:spPr>
          <a:xfrm>
            <a:off x="7766756" y="1343378"/>
            <a:ext cx="90311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4097866" y="1546579"/>
            <a:ext cx="45720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4126087" y="1812034"/>
            <a:ext cx="2782713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4"/>
          <a:srcRect l="30001" t="29021" r="24444" b="42493"/>
          <a:stretch/>
        </p:blipFill>
        <p:spPr>
          <a:xfrm>
            <a:off x="4097866" y="2388522"/>
            <a:ext cx="4793284" cy="1685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8" name="Conector reto 27"/>
          <p:cNvCxnSpPr/>
          <p:nvPr/>
        </p:nvCxnSpPr>
        <p:spPr>
          <a:xfrm>
            <a:off x="7027334" y="2590801"/>
            <a:ext cx="1078088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4097866" y="4357511"/>
            <a:ext cx="4899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/>
              <a:t>Dano moral, sem dano material!</a:t>
            </a:r>
          </a:p>
        </p:txBody>
      </p:sp>
    </p:spTree>
    <p:extLst>
      <p:ext uri="{BB962C8B-B14F-4D97-AF65-F5344CB8AC3E}">
        <p14:creationId xmlns:p14="http://schemas.microsoft.com/office/powerpoint/2010/main" val="3554310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26508" t="44018" r="58765" b="30636"/>
          <a:stretch/>
        </p:blipFill>
        <p:spPr>
          <a:xfrm>
            <a:off x="2999620" y="119340"/>
            <a:ext cx="1346603" cy="13030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47619" t="49100" r="37284" b="37003"/>
          <a:stretch/>
        </p:blipFill>
        <p:spPr>
          <a:xfrm>
            <a:off x="4239785" y="413657"/>
            <a:ext cx="1380470" cy="71442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915" y="2303780"/>
            <a:ext cx="2136422" cy="133526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177" y="2257554"/>
            <a:ext cx="1979136" cy="132354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17" y="2191924"/>
            <a:ext cx="1988458" cy="132481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190" y="1422400"/>
            <a:ext cx="1489498" cy="72072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7"/>
          <a:srcRect t="12052" r="86914" b="78082"/>
          <a:stretch/>
        </p:blipFill>
        <p:spPr>
          <a:xfrm>
            <a:off x="6558862" y="1363194"/>
            <a:ext cx="1955220" cy="82873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/>
          <a:srcRect t="1" r="49961" b="-14076"/>
          <a:stretch/>
        </p:blipFill>
        <p:spPr>
          <a:xfrm>
            <a:off x="1134945" y="1358033"/>
            <a:ext cx="745319" cy="82217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64492" y="3581101"/>
            <a:ext cx="2624003" cy="809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870 leitos</a:t>
            </a:r>
          </a:p>
          <a:p>
            <a:r>
              <a:rPr lang="pt-BR" dirty="0"/>
              <a:t>Produção Mista: </a:t>
            </a:r>
            <a:r>
              <a:rPr lang="pt-BR" sz="1200" dirty="0"/>
              <a:t>Privado &amp; SUS</a:t>
            </a:r>
          </a:p>
          <a:p>
            <a:r>
              <a:rPr lang="pt-BR" sz="1200" dirty="0"/>
              <a:t>56% das </a:t>
            </a:r>
            <a:r>
              <a:rPr lang="pt-BR" sz="1200" dirty="0" err="1"/>
              <a:t>CRMs</a:t>
            </a:r>
            <a:r>
              <a:rPr lang="pt-BR" sz="1200" dirty="0"/>
              <a:t>  SUS do município de SP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3318137" y="3645714"/>
            <a:ext cx="2624003" cy="891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110 leitos*</a:t>
            </a:r>
          </a:p>
          <a:p>
            <a:r>
              <a:rPr lang="pt-BR" dirty="0"/>
              <a:t>Inteiramente privado, foco </a:t>
            </a:r>
            <a:r>
              <a:rPr lang="pt-BR" i="1" dirty="0"/>
              <a:t>“</a:t>
            </a:r>
            <a:r>
              <a:rPr lang="pt-BR" i="1" dirty="0" err="1"/>
              <a:t>premium</a:t>
            </a:r>
            <a:r>
              <a:rPr lang="pt-BR" i="1" dirty="0"/>
              <a:t>”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6498967" y="3581101"/>
            <a:ext cx="2624003" cy="891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200 </a:t>
            </a:r>
            <a:r>
              <a:rPr lang="pt-BR" dirty="0"/>
              <a:t>leitos</a:t>
            </a:r>
          </a:p>
          <a:p>
            <a:r>
              <a:rPr lang="pt-BR" dirty="0"/>
              <a:t>Inteiramente público, foco em baixa complexidade</a:t>
            </a:r>
          </a:p>
        </p:txBody>
      </p:sp>
    </p:spTree>
    <p:extLst>
      <p:ext uri="{BB962C8B-B14F-4D97-AF65-F5344CB8AC3E}">
        <p14:creationId xmlns:p14="http://schemas.microsoft.com/office/powerpoint/2010/main" val="87844629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81055" y="3928533"/>
            <a:ext cx="4740901" cy="1083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81055" y="164113"/>
            <a:ext cx="8342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/>
              <a:t>A realização do “</a:t>
            </a:r>
            <a:r>
              <a:rPr lang="pt-BR" sz="2400" dirty="0" err="1"/>
              <a:t>disclosure</a:t>
            </a:r>
            <a:r>
              <a:rPr lang="pt-BR" sz="2400" dirty="0"/>
              <a:t>” diminui o risco jurídico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29259" t="19080" r="31111" b="50397"/>
          <a:stretch/>
        </p:blipFill>
        <p:spPr>
          <a:xfrm>
            <a:off x="181055" y="756355"/>
            <a:ext cx="3623733" cy="156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181055" y="2411515"/>
            <a:ext cx="3623733" cy="303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Anestesista se ausentou de cirurgia em clínica estética, com PCR ocorrida em sua ausência. Nem o anestesista, nem o cirurgião, anotou em prontuário o que ocorreu.</a:t>
            </a:r>
          </a:p>
          <a:p>
            <a:endParaRPr lang="pt-BR" dirty="0"/>
          </a:p>
          <a:p>
            <a:r>
              <a:rPr lang="pt-BR" sz="1400" dirty="0"/>
              <a:t>Anestesista condenado criminalmente por lesão corporal (Artigo 129) e falsidade ideológica (Art.299).</a:t>
            </a:r>
          </a:p>
          <a:p>
            <a:r>
              <a:rPr lang="pt-BR" sz="1400" dirty="0"/>
              <a:t>Cirurgião condenado por falsidade ideológica (Art. 299)</a:t>
            </a: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4352082" y="756355"/>
            <a:ext cx="4572000" cy="16904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pt-BR" dirty="0"/>
              <a:t>Art. 299 - Omitir, em documento público ou particular, declaração que dele devia constar, ou nele inserir ou fazer inserir declaração falsa ou diversa da que devia ser escrita, com o fim de prejudicar direito, criar obrigação ou alterar a verdade sobre fato juridicamente relevante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l="26543" t="25887" r="26914" b="50757"/>
          <a:stretch/>
        </p:blipFill>
        <p:spPr>
          <a:xfrm>
            <a:off x="4267198" y="2894882"/>
            <a:ext cx="4255912" cy="1200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Conector reto 19"/>
          <p:cNvCxnSpPr/>
          <p:nvPr/>
        </p:nvCxnSpPr>
        <p:spPr>
          <a:xfrm>
            <a:off x="5949246" y="3962400"/>
            <a:ext cx="2573864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4284139" y="4103511"/>
            <a:ext cx="2573864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18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98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-8244"/>
            <a:ext cx="3739968" cy="515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235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54045" y="1725060"/>
            <a:ext cx="3251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</a:rPr>
              <a:t>Pontos de Partida</a:t>
            </a:r>
          </a:p>
        </p:txBody>
      </p:sp>
      <p:cxnSp>
        <p:nvCxnSpPr>
          <p:cNvPr id="10" name="Conector reto 9"/>
          <p:cNvCxnSpPr/>
          <p:nvPr/>
        </p:nvCxnSpPr>
        <p:spPr>
          <a:xfrm flipH="1">
            <a:off x="6132038" y="1433303"/>
            <a:ext cx="23447" cy="21101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615677" y="809166"/>
            <a:ext cx="497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Eventos Adversos são muito comuns...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15677" y="1472717"/>
            <a:ext cx="4977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Os processos da instituição são o fundo de todos os eventos, </a:t>
            </a:r>
            <a:r>
              <a:rPr lang="pt-BR" sz="2000" u="sng" dirty="0">
                <a:solidFill>
                  <a:schemeClr val="accent1">
                    <a:lumMod val="75000"/>
                  </a:schemeClr>
                </a:solidFill>
              </a:rPr>
              <a:t>independente dos agentes nele envolvidos</a:t>
            </a:r>
            <a:endParaRPr lang="pt-B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21320" y="2708850"/>
            <a:ext cx="4977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A realização do “</a:t>
            </a:r>
            <a:r>
              <a:rPr lang="pt-BR" sz="2000" dirty="0" err="1">
                <a:solidFill>
                  <a:schemeClr val="accent1">
                    <a:lumMod val="75000"/>
                  </a:schemeClr>
                </a:solidFill>
              </a:rPr>
              <a:t>disclosure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” </a:t>
            </a:r>
            <a:r>
              <a:rPr lang="pt-BR" sz="2000" b="1" u="sng" dirty="0">
                <a:solidFill>
                  <a:schemeClr val="accent1">
                    <a:lumMod val="75000"/>
                  </a:schemeClr>
                </a:solidFill>
              </a:rPr>
              <a:t>DIMINUI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 o risco jurídico total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15677" y="3634011"/>
            <a:ext cx="4977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A implantação do fluxo de </a:t>
            </a:r>
            <a:r>
              <a:rPr lang="pt-BR" sz="2000" dirty="0" err="1">
                <a:solidFill>
                  <a:schemeClr val="accent1">
                    <a:lumMod val="75000"/>
                  </a:schemeClr>
                </a:solidFill>
              </a:rPr>
              <a:t>disclosure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 depende do apoio da alta gestão do hospital</a:t>
            </a:r>
          </a:p>
        </p:txBody>
      </p:sp>
    </p:spTree>
    <p:extLst>
      <p:ext uri="{BB962C8B-B14F-4D97-AF65-F5344CB8AC3E}">
        <p14:creationId xmlns:p14="http://schemas.microsoft.com/office/powerpoint/2010/main" val="4218566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" t="26525" r="22845" b="48511"/>
          <a:stretch/>
        </p:blipFill>
        <p:spPr bwMode="auto">
          <a:xfrm>
            <a:off x="7243" y="1586714"/>
            <a:ext cx="9144000" cy="18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93855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9954" y="1859702"/>
            <a:ext cx="6152445" cy="447272"/>
          </a:xfrm>
        </p:spPr>
        <p:txBody>
          <a:bodyPr/>
          <a:lstStyle/>
          <a:p>
            <a:r>
              <a:rPr lang="pt-BR" sz="4000" dirty="0"/>
              <a:t>Como é nossa política de </a:t>
            </a:r>
            <a:r>
              <a:rPr lang="pt-BR" sz="4000" dirty="0" err="1"/>
              <a:t>disclosure</a:t>
            </a:r>
            <a:r>
              <a:rPr lang="pt-BR" sz="4000" dirty="0"/>
              <a:t>?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955804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6F0285D-3AC6-49D4-AFF4-98FC79987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72" t="23471" r="64444" b="9335"/>
          <a:stretch/>
        </p:blipFill>
        <p:spPr>
          <a:xfrm>
            <a:off x="293512" y="338667"/>
            <a:ext cx="2878666" cy="398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3AE18D6-1393-4DB8-95B0-A899AA47F8D5}"/>
              </a:ext>
            </a:extLst>
          </p:cNvPr>
          <p:cNvSpPr txBox="1"/>
          <p:nvPr/>
        </p:nvSpPr>
        <p:spPr>
          <a:xfrm>
            <a:off x="3905956" y="1423649"/>
            <a:ext cx="4741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Documento normativo, publicado no Sistema TASY e acessível a qualquer profissional da BPSP.</a:t>
            </a:r>
          </a:p>
        </p:txBody>
      </p:sp>
    </p:spTree>
    <p:extLst>
      <p:ext uri="{BB962C8B-B14F-4D97-AF65-F5344CB8AC3E}">
        <p14:creationId xmlns:p14="http://schemas.microsoft.com/office/powerpoint/2010/main" val="274402366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20702"/>
            <a:ext cx="7326131" cy="417467"/>
          </a:xfrm>
        </p:spPr>
        <p:txBody>
          <a:bodyPr/>
          <a:lstStyle/>
          <a:p>
            <a:r>
              <a:rPr lang="pt-BR" dirty="0"/>
              <a:t>Princípios operacionais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53452">
            <a:off x="179891" y="1717974"/>
            <a:ext cx="1678631" cy="1275466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182325362"/>
              </p:ext>
            </p:extLst>
          </p:nvPr>
        </p:nvGraphicFramePr>
        <p:xfrm>
          <a:off x="1727200" y="1437624"/>
          <a:ext cx="7292622" cy="1819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Conector reto 5"/>
          <p:cNvCxnSpPr/>
          <p:nvPr/>
        </p:nvCxnSpPr>
        <p:spPr>
          <a:xfrm>
            <a:off x="2303748" y="2949792"/>
            <a:ext cx="3834426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2303748" y="3057804"/>
            <a:ext cx="37804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/>
              <a:t>Velocidade é fundamental!!!!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73778" y="3470517"/>
            <a:ext cx="2981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/>
              <a:t>Sugestão: Deve ser realizado pelo gestor da área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6273189" y="2922666"/>
            <a:ext cx="274663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6527718" y="3010124"/>
            <a:ext cx="2237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/>
              <a:t>Profundidade é fundamental!!!!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637742" y="3748788"/>
            <a:ext cx="2127550" cy="491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98" dirty="0"/>
              <a:t>Deve ser combinado quem, onde, com quem e quando...</a:t>
            </a:r>
          </a:p>
        </p:txBody>
      </p:sp>
    </p:spTree>
    <p:extLst>
      <p:ext uri="{BB962C8B-B14F-4D97-AF65-F5344CB8AC3E}">
        <p14:creationId xmlns:p14="http://schemas.microsoft.com/office/powerpoint/2010/main" val="209557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162712D-CC4E-4C45-B80A-C8BA5A9CD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A162712D-CC4E-4C45-B80A-C8BA5A9CD0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549953-D9DC-45D3-94AF-E4902BC2E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26549953-D9DC-45D3-94AF-E4902BC2E7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7919C9-6278-4A22-A4DD-3C53E0FC9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FB7919C9-6278-4A22-A4DD-3C53E0FC92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5D32C87-5085-483C-8E45-F9F0AC74C6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B5D32C87-5085-483C-8E45-F9F0AC74C6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5C671BF-262D-4C3A-BBB6-725E75C5B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35C671BF-262D-4C3A-BBB6-725E75C5B1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7D8854-1114-44F5-8BFE-F08387EA7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027D8854-1114-44F5-8BFE-F08387EA7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7" grpId="0"/>
      <p:bldP spid="8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>
          <a:xfrm>
            <a:off x="499730" y="573631"/>
            <a:ext cx="8495413" cy="389466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+mn-lt"/>
              </a:rPr>
              <a:t>Gerência Médica Corporativa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+mn-lt"/>
              </a:rPr>
              <a:t>Gerência Médica da Unidade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+mn-lt"/>
              </a:rPr>
              <a:t>Gerente de Enfermagem da Unidade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+mn-lt"/>
              </a:rPr>
              <a:t>Gerenciamento de Risco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+mn-lt"/>
              </a:rPr>
              <a:t>Gerência de Práticas Assistenciais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+mn-lt"/>
              </a:rPr>
              <a:t>Jurídico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+mn-lt"/>
              </a:rPr>
              <a:t>Gerência de Marketing (de acordo com o risco da exposição)</a:t>
            </a:r>
          </a:p>
        </p:txBody>
      </p:sp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956441" y="37745"/>
            <a:ext cx="7210097" cy="417467"/>
          </a:xfrm>
        </p:spPr>
        <p:txBody>
          <a:bodyPr/>
          <a:lstStyle/>
          <a:p>
            <a:pPr algn="ctr"/>
            <a:r>
              <a:rPr lang="pt-BR" sz="2400" dirty="0"/>
              <a:t>Time de </a:t>
            </a:r>
            <a:r>
              <a:rPr lang="pt-BR" sz="2400" i="1" dirty="0" err="1"/>
              <a:t>Disclosure</a:t>
            </a:r>
            <a:endParaRPr lang="pt-BR" sz="2400" i="1" dirty="0"/>
          </a:p>
        </p:txBody>
      </p:sp>
    </p:spTree>
    <p:extLst>
      <p:ext uri="{BB962C8B-B14F-4D97-AF65-F5344CB8AC3E}">
        <p14:creationId xmlns:p14="http://schemas.microsoft.com/office/powerpoint/2010/main" val="253318482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956441" y="37745"/>
            <a:ext cx="7210097" cy="417467"/>
          </a:xfrm>
        </p:spPr>
        <p:txBody>
          <a:bodyPr/>
          <a:lstStyle/>
          <a:p>
            <a:pPr algn="ctr"/>
            <a:r>
              <a:rPr lang="pt-BR" sz="2400" dirty="0"/>
              <a:t>Comunicação Inicial</a:t>
            </a:r>
            <a:endParaRPr lang="pt-BR" sz="2400" i="1" dirty="0"/>
          </a:p>
        </p:txBody>
      </p:sp>
      <p:sp>
        <p:nvSpPr>
          <p:cNvPr id="5" name="Retângulo: Cantos Arredondados 4"/>
          <p:cNvSpPr/>
          <p:nvPr/>
        </p:nvSpPr>
        <p:spPr>
          <a:xfrm>
            <a:off x="282222" y="745067"/>
            <a:ext cx="6874934" cy="519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/>
              <a:t>4 mensagens principais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46666" y="1546578"/>
            <a:ext cx="7710311" cy="2755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b="1" dirty="0"/>
              <a:t>FALAR O QUE ATINGIU O PACIENTE, </a:t>
            </a:r>
            <a:r>
              <a:rPr lang="pt-BR" dirty="0"/>
              <a:t>sem fazer suposições sobre as causas;</a:t>
            </a:r>
          </a:p>
          <a:p>
            <a:pPr marL="342900" indent="-342900">
              <a:buAutoNum type="arabicPeriod"/>
            </a:pPr>
            <a:endParaRPr lang="pt-BR" dirty="0"/>
          </a:p>
          <a:p>
            <a:pPr marL="342900" indent="-342900">
              <a:buAutoNum type="arabicPeriod"/>
            </a:pPr>
            <a:r>
              <a:rPr lang="pt-BR" b="1" dirty="0"/>
              <a:t>EXPLICAR que as causas serão analisadas em profundidade por um time especialista, junto com a equipe envolvida;</a:t>
            </a:r>
          </a:p>
          <a:p>
            <a:pPr marL="342900" indent="-342900">
              <a:buAutoNum type="arabicPeriod"/>
            </a:pPr>
            <a:endParaRPr lang="pt-BR" b="1" dirty="0"/>
          </a:p>
          <a:p>
            <a:pPr marL="342900" indent="-342900">
              <a:buAutoNum type="arabicPeriod"/>
            </a:pPr>
            <a:r>
              <a:rPr lang="pt-BR" b="1" dirty="0"/>
              <a:t>GARANTIR que o paciente, ou família, terá acesso à explicações assim que ocorrerem as análises pertinentes;</a:t>
            </a:r>
          </a:p>
          <a:p>
            <a:endParaRPr lang="pt-BR" b="1" dirty="0"/>
          </a:p>
          <a:p>
            <a:pPr marL="342900" indent="-342900">
              <a:buFont typeface="+mj-lt"/>
              <a:buAutoNum type="arabicPeriod" startAt="4"/>
            </a:pPr>
            <a:r>
              <a:rPr lang="pt-BR" b="1" dirty="0"/>
              <a:t>INFORMAR que tudo o que pode ser feito para minimizar o dano está sendo realizado no momento;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312355" y="4169184"/>
            <a:ext cx="4244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Atitude empática e solícita.</a:t>
            </a:r>
          </a:p>
          <a:p>
            <a:r>
              <a:rPr lang="pt-BR" sz="2400" dirty="0">
                <a:solidFill>
                  <a:srgbClr val="FF0000"/>
                </a:solidFill>
              </a:rPr>
              <a:t>Como regra, desculpar-se.</a:t>
            </a:r>
          </a:p>
        </p:txBody>
      </p:sp>
    </p:spTree>
    <p:extLst>
      <p:ext uri="{BB962C8B-B14F-4D97-AF65-F5344CB8AC3E}">
        <p14:creationId xmlns:p14="http://schemas.microsoft.com/office/powerpoint/2010/main" val="3215959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857250" y="-16453"/>
            <a:ext cx="74295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98" dirty="0"/>
          </a:p>
        </p:txBody>
      </p:sp>
      <p:sp>
        <p:nvSpPr>
          <p:cNvPr id="4" name="CaixaDeTexto 3"/>
          <p:cNvSpPr txBox="1"/>
          <p:nvPr/>
        </p:nvSpPr>
        <p:spPr>
          <a:xfrm>
            <a:off x="1385646" y="195486"/>
            <a:ext cx="66506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/>
              <a:t>Sobre o </a:t>
            </a:r>
            <a:r>
              <a:rPr lang="pt-BR" sz="3300" b="1" dirty="0" err="1"/>
              <a:t>disclosure</a:t>
            </a:r>
            <a:r>
              <a:rPr lang="pt-BR" sz="3300" b="1" dirty="0"/>
              <a:t> após a análise:</a:t>
            </a:r>
          </a:p>
        </p:txBody>
      </p:sp>
      <p:sp>
        <p:nvSpPr>
          <p:cNvPr id="2" name="Retângulo: Cantos Arredondados 1"/>
          <p:cNvSpPr/>
          <p:nvPr/>
        </p:nvSpPr>
        <p:spPr>
          <a:xfrm>
            <a:off x="1277634" y="1059582"/>
            <a:ext cx="2214246" cy="972108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Quem?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599892" y="1059582"/>
            <a:ext cx="4212468" cy="95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/>
              <a:t>Seguramente, quem pode assumir a responsabilidade pelo setor...</a:t>
            </a:r>
          </a:p>
          <a:p>
            <a:r>
              <a:rPr lang="pt-BR" sz="1298" dirty="0"/>
              <a:t>Pode ocorrer com os envolvidos no evento, desde que haja condições emocionais &amp; sentido prático para isso...</a:t>
            </a:r>
          </a:p>
        </p:txBody>
      </p:sp>
      <p:sp>
        <p:nvSpPr>
          <p:cNvPr id="14" name="Retângulo: Cantos Arredondados 13"/>
          <p:cNvSpPr/>
          <p:nvPr/>
        </p:nvSpPr>
        <p:spPr>
          <a:xfrm>
            <a:off x="1277634" y="2226357"/>
            <a:ext cx="2214246" cy="972108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Quando?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599892" y="2226357"/>
            <a:ext cx="4212468" cy="95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/>
              <a:t>Quando chegarem as respostas e estivermos homogêneos no entendimento do evento...</a:t>
            </a:r>
          </a:p>
          <a:p>
            <a:r>
              <a:rPr lang="pt-BR" sz="1298" dirty="0"/>
              <a:t>Ou antes, se a expectativa for grande, mas como “acolhimento”, e não como informação.</a:t>
            </a:r>
          </a:p>
        </p:txBody>
      </p:sp>
      <p:sp>
        <p:nvSpPr>
          <p:cNvPr id="16" name="Retângulo: Cantos Arredondados 15"/>
          <p:cNvSpPr/>
          <p:nvPr/>
        </p:nvSpPr>
        <p:spPr>
          <a:xfrm>
            <a:off x="1277634" y="3418827"/>
            <a:ext cx="2214246" cy="972108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Para quem?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99892" y="3459538"/>
            <a:ext cx="4212468" cy="95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/>
              <a:t>Para o paciente, preferencialmente... E quem ele convidar...</a:t>
            </a:r>
          </a:p>
          <a:p>
            <a:r>
              <a:rPr lang="pt-BR" sz="1298" dirty="0"/>
              <a:t>Mas deve ser feito para a família, se não houver condições clínicas do paciente entender/decidir...</a:t>
            </a:r>
          </a:p>
        </p:txBody>
      </p:sp>
    </p:spTree>
    <p:extLst>
      <p:ext uri="{BB962C8B-B14F-4D97-AF65-F5344CB8AC3E}">
        <p14:creationId xmlns:p14="http://schemas.microsoft.com/office/powerpoint/2010/main" val="1054174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26508" t="44018" r="58765" b="30636"/>
          <a:stretch/>
        </p:blipFill>
        <p:spPr>
          <a:xfrm>
            <a:off x="2999620" y="119340"/>
            <a:ext cx="1346603" cy="13030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47619" t="49100" r="37284" b="37003"/>
          <a:stretch/>
        </p:blipFill>
        <p:spPr>
          <a:xfrm>
            <a:off x="4239785" y="413657"/>
            <a:ext cx="1380470" cy="71442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812" y="1741705"/>
            <a:ext cx="1489498" cy="72072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/>
          <a:srcRect t="1" r="49961" b="-14076"/>
          <a:stretch/>
        </p:blipFill>
        <p:spPr>
          <a:xfrm>
            <a:off x="1507604" y="1640256"/>
            <a:ext cx="745319" cy="82217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602" y="2462430"/>
            <a:ext cx="1425322" cy="154409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802" y="2462430"/>
            <a:ext cx="2069518" cy="140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9304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857250" y="482204"/>
            <a:ext cx="7429500" cy="41790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23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69" y="475505"/>
            <a:ext cx="3038724" cy="418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5721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27348" y="91447"/>
            <a:ext cx="7213526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925" b="1" i="1" dirty="0">
                <a:solidFill>
                  <a:schemeClr val="accent2">
                    <a:lumMod val="50000"/>
                  </a:schemeClr>
                </a:solidFill>
              </a:rPr>
              <a:t>Transparente</a:t>
            </a:r>
          </a:p>
          <a:p>
            <a:r>
              <a:rPr lang="pt-BR" sz="1950" b="1" i="1" dirty="0"/>
              <a:t>Adjetivo; que</a:t>
            </a:r>
            <a:r>
              <a:rPr lang="pt-BR" sz="1950" b="1" dirty="0"/>
              <a:t> permite distinguir os objetos através da sua espessura.</a:t>
            </a:r>
            <a:endParaRPr lang="pt-BR" sz="1463" b="1" dirty="0"/>
          </a:p>
        </p:txBody>
      </p:sp>
    </p:spTree>
    <p:extLst>
      <p:ext uri="{BB962C8B-B14F-4D97-AF65-F5344CB8AC3E}">
        <p14:creationId xmlns:p14="http://schemas.microsoft.com/office/powerpoint/2010/main" val="4258243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39641" y="0"/>
            <a:ext cx="7477070" cy="478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Princípios Gerais da Comunicação</a:t>
            </a:r>
            <a:r>
              <a:rPr lang="pt-BR" sz="2800" b="1" dirty="0"/>
              <a:t>:</a:t>
            </a:r>
          </a:p>
          <a:p>
            <a:pPr marL="342900" indent="-342900">
              <a:buAutoNum type="arabicPeriod"/>
            </a:pPr>
            <a:r>
              <a:rPr lang="pt-BR" b="1" dirty="0"/>
              <a:t>Acolhimento, privacidade, e respeito;</a:t>
            </a:r>
          </a:p>
          <a:p>
            <a:endParaRPr lang="pt-BR" b="1" dirty="0"/>
          </a:p>
          <a:p>
            <a:pPr marL="342900" indent="-342900">
              <a:buFont typeface="+mj-lt"/>
              <a:buAutoNum type="arabicPeriod" startAt="2"/>
            </a:pPr>
            <a:r>
              <a:rPr lang="pt-BR" b="1" dirty="0" err="1"/>
              <a:t>Disclosure</a:t>
            </a:r>
            <a:r>
              <a:rPr lang="pt-BR" b="1" dirty="0"/>
              <a:t> não é </a:t>
            </a:r>
            <a:r>
              <a:rPr lang="pt-BR" b="1" dirty="0" err="1"/>
              <a:t>auto-flagelação</a:t>
            </a:r>
            <a:r>
              <a:rPr lang="pt-BR" b="1" dirty="0"/>
              <a:t>;</a:t>
            </a:r>
          </a:p>
          <a:p>
            <a:endParaRPr lang="pt-BR" b="1" dirty="0"/>
          </a:p>
          <a:p>
            <a:r>
              <a:rPr lang="pt-BR" b="1" dirty="0"/>
              <a:t>3. Jamais realize um </a:t>
            </a:r>
            <a:r>
              <a:rPr lang="pt-BR" b="1" dirty="0" err="1"/>
              <a:t>disclosure</a:t>
            </a:r>
            <a:r>
              <a:rPr lang="pt-BR" b="1" dirty="0"/>
              <a:t> sozinho;</a:t>
            </a:r>
          </a:p>
          <a:p>
            <a:endParaRPr lang="pt-BR" b="1" dirty="0"/>
          </a:p>
          <a:p>
            <a:pPr marL="174625" indent="-174625"/>
            <a:r>
              <a:rPr lang="pt-BR" b="1" dirty="0"/>
              <a:t>4. Atenha-se aos fatos apurados, evitando discorrer sobre o incerto ou possibilidades não comprovadas;</a:t>
            </a:r>
          </a:p>
          <a:p>
            <a:pPr marL="174625" indent="-174625"/>
            <a:endParaRPr lang="pt-BR" b="1" dirty="0"/>
          </a:p>
          <a:p>
            <a:pPr marL="174625" indent="-174625"/>
            <a:r>
              <a:rPr lang="pt-BR" b="1" dirty="0"/>
              <a:t>5. RESPONSABILIZE-SE pelo ocorrido e peça desculpas;</a:t>
            </a:r>
          </a:p>
          <a:p>
            <a:pPr marL="174625" indent="-174625"/>
            <a:endParaRPr lang="pt-BR" b="1" dirty="0"/>
          </a:p>
          <a:p>
            <a:pPr marL="174625" indent="-174625"/>
            <a:r>
              <a:rPr lang="pt-BR" b="1" dirty="0"/>
              <a:t>6. Demonstre COMPAIXÃO pelo sofrimento causado;</a:t>
            </a:r>
          </a:p>
          <a:p>
            <a:pPr marL="174625" indent="-174625"/>
            <a:endParaRPr lang="pt-BR" b="1" dirty="0"/>
          </a:p>
          <a:p>
            <a:pPr marL="174625" indent="-174625"/>
            <a:r>
              <a:rPr lang="pt-BR" b="1" dirty="0"/>
              <a:t>7. Mostre evidências de melhorias implantadas ou a serem implantadas;</a:t>
            </a:r>
          </a:p>
          <a:p>
            <a:pPr marL="174625" indent="-174625"/>
            <a:endParaRPr lang="pt-BR" b="1" dirty="0"/>
          </a:p>
          <a:p>
            <a:pPr marL="174625" indent="-174625"/>
            <a:r>
              <a:rPr lang="pt-BR" b="1" dirty="0"/>
              <a:t>8. Seja compreensivo* com as emoções apresentadas pelo paciente / familiares;</a:t>
            </a:r>
          </a:p>
        </p:txBody>
      </p:sp>
    </p:spTree>
    <p:extLst>
      <p:ext uri="{BB962C8B-B14F-4D97-AF65-F5344CB8AC3E}">
        <p14:creationId xmlns:p14="http://schemas.microsoft.com/office/powerpoint/2010/main" val="4240303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31990"/>
            <a:ext cx="7326131" cy="417467"/>
          </a:xfrm>
        </p:spPr>
        <p:txBody>
          <a:bodyPr/>
          <a:lstStyle/>
          <a:p>
            <a:r>
              <a:rPr lang="pt-BR" dirty="0"/>
              <a:t>Toda comunicação deve ser anotada em prontuário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844325-5EBD-4487-B9FD-56923AAB7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46" t="15852" r="9280" b="12816"/>
          <a:stretch/>
        </p:blipFill>
        <p:spPr>
          <a:xfrm>
            <a:off x="1091565" y="1005841"/>
            <a:ext cx="7409082" cy="410567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035FB1B-69A0-4B78-827F-9B2550AA9D22}"/>
              </a:ext>
            </a:extLst>
          </p:cNvPr>
          <p:cNvSpPr/>
          <p:nvPr/>
        </p:nvSpPr>
        <p:spPr>
          <a:xfrm>
            <a:off x="2240280" y="1211580"/>
            <a:ext cx="1394460" cy="11544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CA98FBB-BFDD-4982-A89B-B53DD7EE105E}"/>
              </a:ext>
            </a:extLst>
          </p:cNvPr>
          <p:cNvSpPr/>
          <p:nvPr/>
        </p:nvSpPr>
        <p:spPr>
          <a:xfrm>
            <a:off x="5712178" y="1211580"/>
            <a:ext cx="2788469" cy="11544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F6AD217-A805-4993-AF2F-1EC4C6B636DD}"/>
              </a:ext>
            </a:extLst>
          </p:cNvPr>
          <p:cNvSpPr/>
          <p:nvPr/>
        </p:nvSpPr>
        <p:spPr>
          <a:xfrm>
            <a:off x="1676401" y="3127022"/>
            <a:ext cx="5153377" cy="2370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22167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>
            <a:spLocks noGrp="1"/>
          </p:cNvSpPr>
          <p:nvPr>
            <p:ph type="title"/>
          </p:nvPr>
        </p:nvSpPr>
        <p:spPr>
          <a:xfrm>
            <a:off x="0" y="-36953"/>
            <a:ext cx="7326131" cy="417467"/>
          </a:xfrm>
        </p:spPr>
        <p:txBody>
          <a:bodyPr/>
          <a:lstStyle/>
          <a:p>
            <a:r>
              <a:rPr lang="pt-BR" dirty="0"/>
              <a:t>Situações Especiais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105" y="542486"/>
            <a:ext cx="2389450" cy="215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9560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>
            <a:spLocks noGrp="1"/>
          </p:cNvSpPr>
          <p:nvPr>
            <p:ph type="title"/>
          </p:nvPr>
        </p:nvSpPr>
        <p:spPr>
          <a:xfrm>
            <a:off x="0" y="-36953"/>
            <a:ext cx="7326131" cy="417467"/>
          </a:xfrm>
        </p:spPr>
        <p:txBody>
          <a:bodyPr/>
          <a:lstStyle/>
          <a:p>
            <a:r>
              <a:rPr lang="pt-BR" dirty="0"/>
              <a:t>Situações Especiais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0105" y="542486"/>
            <a:ext cx="2389450" cy="215251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388" y="542486"/>
            <a:ext cx="2868637" cy="215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5629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>
            <a:spLocks noGrp="1"/>
          </p:cNvSpPr>
          <p:nvPr>
            <p:ph type="title"/>
          </p:nvPr>
        </p:nvSpPr>
        <p:spPr>
          <a:xfrm>
            <a:off x="0" y="-36953"/>
            <a:ext cx="7326131" cy="417467"/>
          </a:xfrm>
        </p:spPr>
        <p:txBody>
          <a:bodyPr/>
          <a:lstStyle/>
          <a:p>
            <a:r>
              <a:rPr lang="pt-BR" dirty="0"/>
              <a:t>Situações Especiais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0105" y="542486"/>
            <a:ext cx="2389450" cy="215251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58388" y="542486"/>
            <a:ext cx="2868637" cy="215251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05" y="2808171"/>
            <a:ext cx="2389450" cy="23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4513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>
            <a:spLocks noGrp="1"/>
          </p:cNvSpPr>
          <p:nvPr>
            <p:ph type="title"/>
          </p:nvPr>
        </p:nvSpPr>
        <p:spPr>
          <a:xfrm>
            <a:off x="0" y="-36953"/>
            <a:ext cx="7326131" cy="417467"/>
          </a:xfrm>
        </p:spPr>
        <p:txBody>
          <a:bodyPr/>
          <a:lstStyle/>
          <a:p>
            <a:r>
              <a:rPr lang="pt-BR" dirty="0"/>
              <a:t>Situações Especiais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0105" y="542486"/>
            <a:ext cx="2389450" cy="215251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58388" y="542486"/>
            <a:ext cx="2868637" cy="215251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0105" y="2808171"/>
            <a:ext cx="2389450" cy="232046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388" y="2808171"/>
            <a:ext cx="2909983" cy="23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2628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>
            <a:spLocks noGrp="1"/>
          </p:cNvSpPr>
          <p:nvPr>
            <p:ph type="title"/>
          </p:nvPr>
        </p:nvSpPr>
        <p:spPr>
          <a:xfrm>
            <a:off x="446383" y="370879"/>
            <a:ext cx="7326131" cy="417467"/>
          </a:xfrm>
        </p:spPr>
        <p:txBody>
          <a:bodyPr/>
          <a:lstStyle/>
          <a:p>
            <a:r>
              <a:rPr lang="pt-BR" dirty="0"/>
              <a:t>Exemplos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072444" y="1636889"/>
            <a:ext cx="721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1800" dirty="0"/>
              <a:t>Erro de Medicação: correção de potássio / Na+</a:t>
            </a:r>
          </a:p>
          <a:p>
            <a:pPr marL="342900" indent="-342900">
              <a:buAutoNum type="arabicPeriod"/>
            </a:pPr>
            <a:endParaRPr lang="pt-BR" sz="1800" dirty="0"/>
          </a:p>
          <a:p>
            <a:pPr marL="342900" indent="-342900">
              <a:buAutoNum type="arabicPeriod"/>
            </a:pPr>
            <a:r>
              <a:rPr lang="pt-BR" sz="1800" dirty="0"/>
              <a:t>Troca de gases em UTI</a:t>
            </a:r>
          </a:p>
          <a:p>
            <a:pPr marL="342900" indent="-342900">
              <a:buAutoNum type="arabicPeriod"/>
            </a:pPr>
            <a:endParaRPr lang="pt-BR" sz="1800" dirty="0"/>
          </a:p>
          <a:p>
            <a:pPr marL="342900" indent="-342900">
              <a:buAutoNum type="arabicPeriod"/>
            </a:pPr>
            <a:r>
              <a:rPr lang="pt-BR" sz="1800" dirty="0"/>
              <a:t>CO2 em indução anestésica</a:t>
            </a:r>
          </a:p>
        </p:txBody>
      </p:sp>
    </p:spTree>
    <p:extLst>
      <p:ext uri="{BB962C8B-B14F-4D97-AF65-F5344CB8AC3E}">
        <p14:creationId xmlns:p14="http://schemas.microsoft.com/office/powerpoint/2010/main" val="1792781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>
            <a:spLocks noGrp="1"/>
          </p:cNvSpPr>
          <p:nvPr>
            <p:ph type="title"/>
          </p:nvPr>
        </p:nvSpPr>
        <p:spPr>
          <a:xfrm>
            <a:off x="0" y="0"/>
            <a:ext cx="7326131" cy="417467"/>
          </a:xfrm>
        </p:spPr>
        <p:txBody>
          <a:bodyPr/>
          <a:lstStyle/>
          <a:p>
            <a:r>
              <a:rPr lang="pt-BR" dirty="0"/>
              <a:t>Dificuldades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C9F75C7-359A-4CB9-88BC-DD337A3512AC}"/>
              </a:ext>
            </a:extLst>
          </p:cNvPr>
          <p:cNvSpPr/>
          <p:nvPr/>
        </p:nvSpPr>
        <p:spPr>
          <a:xfrm>
            <a:off x="417689" y="1038578"/>
            <a:ext cx="3341511" cy="1264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Realizar a comunicação no momento oportuno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FB22F83-2E3C-4909-B086-1CB7AB2A624E}"/>
              </a:ext>
            </a:extLst>
          </p:cNvPr>
          <p:cNvSpPr/>
          <p:nvPr/>
        </p:nvSpPr>
        <p:spPr>
          <a:xfrm>
            <a:off x="417689" y="3104444"/>
            <a:ext cx="3341511" cy="11777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Ausência de precedentes no judiciário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234B091-995C-47AA-A96A-D76839A83225}"/>
              </a:ext>
            </a:extLst>
          </p:cNvPr>
          <p:cNvSpPr/>
          <p:nvPr/>
        </p:nvSpPr>
        <p:spPr>
          <a:xfrm>
            <a:off x="4571999" y="1038578"/>
            <a:ext cx="3341511" cy="1128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400" dirty="0"/>
              <a:t>Resistência de equipes assistenciais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8928826-86F2-4EB3-8C4E-7B37B89549A2}"/>
              </a:ext>
            </a:extLst>
          </p:cNvPr>
          <p:cNvSpPr/>
          <p:nvPr/>
        </p:nvSpPr>
        <p:spPr>
          <a:xfrm>
            <a:off x="4572000" y="3104444"/>
            <a:ext cx="3341511" cy="1128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400" dirty="0"/>
              <a:t>Resistência de equipes assistenciais</a:t>
            </a:r>
          </a:p>
        </p:txBody>
      </p:sp>
    </p:spTree>
    <p:extLst>
      <p:ext uri="{BB962C8B-B14F-4D97-AF65-F5344CB8AC3E}">
        <p14:creationId xmlns:p14="http://schemas.microsoft.com/office/powerpoint/2010/main" val="3050883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>
            <a:spLocks noGrp="1"/>
          </p:cNvSpPr>
          <p:nvPr>
            <p:ph type="title"/>
          </p:nvPr>
        </p:nvSpPr>
        <p:spPr>
          <a:xfrm>
            <a:off x="0" y="0"/>
            <a:ext cx="9313333" cy="417467"/>
          </a:xfrm>
        </p:spPr>
        <p:txBody>
          <a:bodyPr/>
          <a:lstStyle/>
          <a:p>
            <a:r>
              <a:rPr lang="pt-BR"/>
              <a:t>1ª Experiência com judiciário &amp; disclosure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B4F7ACD-A257-4398-A36A-110149A74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0" y="767177"/>
            <a:ext cx="8441385" cy="384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599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9206" t="14374" r="4197" b="18119"/>
          <a:stretch/>
        </p:blipFill>
        <p:spPr>
          <a:xfrm>
            <a:off x="0" y="198363"/>
            <a:ext cx="9128914" cy="400110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459239" y="3201207"/>
            <a:ext cx="18433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3384C5"/>
                </a:solidFill>
              </a:rPr>
              <a:t>Cirurgias por ano</a:t>
            </a:r>
          </a:p>
          <a:p>
            <a:endParaRPr lang="pt-BR" sz="1600" b="1" dirty="0">
              <a:solidFill>
                <a:srgbClr val="3384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7257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>
            <a:spLocks noGrp="1"/>
          </p:cNvSpPr>
          <p:nvPr>
            <p:ph type="title"/>
          </p:nvPr>
        </p:nvSpPr>
        <p:spPr>
          <a:xfrm>
            <a:off x="0" y="0"/>
            <a:ext cx="8895644" cy="417467"/>
          </a:xfrm>
        </p:spPr>
        <p:txBody>
          <a:bodyPr/>
          <a:lstStyle/>
          <a:p>
            <a:r>
              <a:rPr lang="pt-BR" dirty="0"/>
              <a:t>1ª Experiência com judiciário &amp; </a:t>
            </a:r>
            <a:r>
              <a:rPr lang="pt-BR" dirty="0" err="1"/>
              <a:t>disclosure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A86BAD4-2B38-46F4-A324-E686C865C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85" y="822175"/>
            <a:ext cx="8058941" cy="369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1370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5A7E7EC-94A5-4F45-9A91-E521B9663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5" t="9638" r="13827" b="3407"/>
          <a:stretch/>
        </p:blipFill>
        <p:spPr>
          <a:xfrm>
            <a:off x="1327715" y="496712"/>
            <a:ext cx="6231466" cy="4470400"/>
          </a:xfrm>
          <a:prstGeom prst="rect">
            <a:avLst/>
          </a:prstGeom>
        </p:spPr>
      </p:pic>
      <p:sp>
        <p:nvSpPr>
          <p:cNvPr id="9" name="Título 2"/>
          <p:cNvSpPr>
            <a:spLocks noGrp="1"/>
          </p:cNvSpPr>
          <p:nvPr>
            <p:ph type="title"/>
          </p:nvPr>
        </p:nvSpPr>
        <p:spPr>
          <a:xfrm>
            <a:off x="0" y="0"/>
            <a:ext cx="8895644" cy="417467"/>
          </a:xfrm>
        </p:spPr>
        <p:txBody>
          <a:bodyPr/>
          <a:lstStyle/>
          <a:p>
            <a:r>
              <a:rPr lang="pt-BR" dirty="0"/>
              <a:t>1ª Experiência com judiciário &amp; </a:t>
            </a:r>
            <a:r>
              <a:rPr lang="pt-BR" dirty="0" err="1"/>
              <a:t>disclosure</a:t>
            </a:r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29E4469-423F-48C3-8398-B6C7C785561E}"/>
              </a:ext>
            </a:extLst>
          </p:cNvPr>
          <p:cNvCxnSpPr>
            <a:cxnSpLocks/>
          </p:cNvCxnSpPr>
          <p:nvPr/>
        </p:nvCxnSpPr>
        <p:spPr>
          <a:xfrm>
            <a:off x="2454063" y="1432561"/>
            <a:ext cx="496273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CE6E0AD5-F145-4FBE-9F14-1B9D93F5A4D6}"/>
              </a:ext>
            </a:extLst>
          </p:cNvPr>
          <p:cNvCxnSpPr>
            <a:cxnSpLocks/>
          </p:cNvCxnSpPr>
          <p:nvPr/>
        </p:nvCxnSpPr>
        <p:spPr>
          <a:xfrm>
            <a:off x="4443448" y="2318738"/>
            <a:ext cx="172028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9650497-FD8E-424E-B285-D2A4BA3478D2}"/>
              </a:ext>
            </a:extLst>
          </p:cNvPr>
          <p:cNvCxnSpPr>
            <a:cxnSpLocks/>
          </p:cNvCxnSpPr>
          <p:nvPr/>
        </p:nvCxnSpPr>
        <p:spPr>
          <a:xfrm>
            <a:off x="1511441" y="1584961"/>
            <a:ext cx="590535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1BDFFEEF-23EB-4622-9C78-768AFEF0285F}"/>
              </a:ext>
            </a:extLst>
          </p:cNvPr>
          <p:cNvCxnSpPr>
            <a:cxnSpLocks/>
          </p:cNvCxnSpPr>
          <p:nvPr/>
        </p:nvCxnSpPr>
        <p:spPr>
          <a:xfrm>
            <a:off x="1500152" y="1759939"/>
            <a:ext cx="367015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06779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>
            <a:spLocks noGrp="1"/>
          </p:cNvSpPr>
          <p:nvPr>
            <p:ph type="title"/>
          </p:nvPr>
        </p:nvSpPr>
        <p:spPr>
          <a:xfrm>
            <a:off x="0" y="0"/>
            <a:ext cx="8895644" cy="417467"/>
          </a:xfrm>
        </p:spPr>
        <p:txBody>
          <a:bodyPr/>
          <a:lstStyle/>
          <a:p>
            <a:r>
              <a:rPr lang="pt-BR" dirty="0"/>
              <a:t>Valores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89B2EFA-82F9-4363-95C4-FD25D1D3FA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90" t="16224" r="23704" b="17460"/>
          <a:stretch/>
        </p:blipFill>
        <p:spPr>
          <a:xfrm>
            <a:off x="186267" y="575734"/>
            <a:ext cx="4526844" cy="340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95ECDB3-ECF9-4A3F-9188-EEEC77FABD4B}"/>
              </a:ext>
            </a:extLst>
          </p:cNvPr>
          <p:cNvSpPr txBox="1"/>
          <p:nvPr/>
        </p:nvSpPr>
        <p:spPr>
          <a:xfrm>
            <a:off x="186267" y="4109156"/>
            <a:ext cx="4526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Danos morais: R$ 180 mil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96E829D-EAC2-4A77-8A85-1B13897576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96" t="15127" r="24198" b="41175"/>
          <a:stretch/>
        </p:blipFill>
        <p:spPr>
          <a:xfrm>
            <a:off x="4937499" y="1038577"/>
            <a:ext cx="3958145" cy="196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B1D9BC-5748-4F67-904E-CDC30A7E3CE9}"/>
              </a:ext>
            </a:extLst>
          </p:cNvPr>
          <p:cNvSpPr txBox="1"/>
          <p:nvPr/>
        </p:nvSpPr>
        <p:spPr>
          <a:xfrm>
            <a:off x="5904089" y="3030871"/>
            <a:ext cx="4526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Danos morais: </a:t>
            </a:r>
          </a:p>
          <a:p>
            <a:r>
              <a:rPr lang="pt-BR" sz="2800" b="1" dirty="0">
                <a:solidFill>
                  <a:srgbClr val="FF0000"/>
                </a:solidFill>
              </a:rPr>
              <a:t>Aprox. 100 SM</a:t>
            </a:r>
          </a:p>
        </p:txBody>
      </p:sp>
    </p:spTree>
    <p:extLst>
      <p:ext uri="{BB962C8B-B14F-4D97-AF65-F5344CB8AC3E}">
        <p14:creationId xmlns:p14="http://schemas.microsoft.com/office/powerpoint/2010/main" val="188258623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>
            <a:spLocks noGrp="1"/>
          </p:cNvSpPr>
          <p:nvPr>
            <p:ph type="title"/>
          </p:nvPr>
        </p:nvSpPr>
        <p:spPr>
          <a:xfrm>
            <a:off x="0" y="0"/>
            <a:ext cx="8895644" cy="417467"/>
          </a:xfrm>
        </p:spPr>
        <p:txBody>
          <a:bodyPr/>
          <a:lstStyle/>
          <a:p>
            <a:r>
              <a:rPr lang="pt-BR" dirty="0"/>
              <a:t>Valores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B1D9BC-5748-4F67-904E-CDC30A7E3CE9}"/>
              </a:ext>
            </a:extLst>
          </p:cNvPr>
          <p:cNvSpPr txBox="1"/>
          <p:nvPr/>
        </p:nvSpPr>
        <p:spPr>
          <a:xfrm>
            <a:off x="1919109" y="3448561"/>
            <a:ext cx="50348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Danos morais: R$ 40 mil (2007) (Corrigido IGPM = R$ 76 mil)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54E600B-CE65-4886-A841-A400B32E3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0" t="15786" r="22593" b="32612"/>
          <a:stretch/>
        </p:blipFill>
        <p:spPr>
          <a:xfrm>
            <a:off x="1919109" y="697795"/>
            <a:ext cx="4662311" cy="2652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2382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15114" y="2209944"/>
            <a:ext cx="6807496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950" b="1" i="1" dirty="0">
                <a:solidFill>
                  <a:schemeClr val="tx2"/>
                </a:solidFill>
              </a:rPr>
              <a:t>Como sustentar uma cultura de segurança confiável por meio da transparência</a:t>
            </a:r>
          </a:p>
          <a:p>
            <a:r>
              <a:rPr lang="pt-BR" sz="1950" b="1" i="1" dirty="0">
                <a:solidFill>
                  <a:schemeClr val="accent1">
                    <a:lumMod val="75000"/>
                  </a:schemeClr>
                </a:solidFill>
              </a:rPr>
              <a:t>O caso da Beneficência Portuguesa de São Paulo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494249" y="3618145"/>
            <a:ext cx="36283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i="1" dirty="0"/>
              <a:t>Renato José Vieira</a:t>
            </a:r>
          </a:p>
          <a:p>
            <a:pPr algn="ctr"/>
            <a:r>
              <a:rPr lang="pt-BR" sz="1300" b="1" i="1" dirty="0"/>
              <a:t>Gerente Médico Corporativo - BPSP</a:t>
            </a:r>
          </a:p>
        </p:txBody>
      </p:sp>
      <p:sp>
        <p:nvSpPr>
          <p:cNvPr id="4" name="Retângulo 3"/>
          <p:cNvSpPr/>
          <p:nvPr/>
        </p:nvSpPr>
        <p:spPr>
          <a:xfrm>
            <a:off x="857250" y="482204"/>
            <a:ext cx="7429500" cy="41790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63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r="4323"/>
          <a:stretch/>
        </p:blipFill>
        <p:spPr>
          <a:xfrm>
            <a:off x="0" y="-33300"/>
            <a:ext cx="9144000" cy="637144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98291" y="501661"/>
            <a:ext cx="39048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50" b="1" i="1" dirty="0">
                <a:solidFill>
                  <a:schemeClr val="bg1"/>
                </a:solidFill>
              </a:rPr>
              <a:t>“Nós poderíamos ser muito melhores se não quiséssemos ser tão bons”</a:t>
            </a:r>
          </a:p>
          <a:p>
            <a:r>
              <a:rPr lang="pt-BR" sz="1950" b="1" i="1" dirty="0">
                <a:solidFill>
                  <a:schemeClr val="bg1"/>
                </a:solidFill>
              </a:rPr>
              <a:t>(Sigmund Freud)</a:t>
            </a:r>
          </a:p>
        </p:txBody>
      </p:sp>
    </p:spTree>
    <p:extLst>
      <p:ext uri="{BB962C8B-B14F-4D97-AF65-F5344CB8AC3E}">
        <p14:creationId xmlns:p14="http://schemas.microsoft.com/office/powerpoint/2010/main" val="27213564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314091" y="2713908"/>
            <a:ext cx="4936773" cy="2208047"/>
          </a:xfrm>
        </p:spPr>
        <p:txBody>
          <a:bodyPr/>
          <a:lstStyle/>
          <a:p>
            <a:r>
              <a:rPr lang="pt-BR" dirty="0"/>
              <a:t>Renato José Vieira</a:t>
            </a:r>
          </a:p>
          <a:p>
            <a:endParaRPr lang="pt-BR" dirty="0"/>
          </a:p>
          <a:p>
            <a:r>
              <a:rPr lang="pt-BR" dirty="0"/>
              <a:t>renato.vieira@bp.org.br</a:t>
            </a:r>
          </a:p>
          <a:p>
            <a:r>
              <a:rPr lang="pt-BR" dirty="0"/>
              <a:t>Tel. (11) 3505 4083</a:t>
            </a:r>
          </a:p>
        </p:txBody>
      </p:sp>
    </p:spTree>
    <p:extLst>
      <p:ext uri="{BB962C8B-B14F-4D97-AF65-F5344CB8AC3E}">
        <p14:creationId xmlns:p14="http://schemas.microsoft.com/office/powerpoint/2010/main" val="19705283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980" y="752731"/>
            <a:ext cx="4362614" cy="447272"/>
          </a:xfrm>
        </p:spPr>
        <p:txBody>
          <a:bodyPr/>
          <a:lstStyle/>
          <a:p>
            <a:r>
              <a:rPr lang="pt-BR" sz="3600" dirty="0" err="1"/>
              <a:t>Disclosure</a:t>
            </a:r>
            <a:endParaRPr lang="pt-BR" sz="36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1156603" y="1959376"/>
            <a:ext cx="5176464" cy="380166"/>
          </a:xfrm>
        </p:spPr>
        <p:txBody>
          <a:bodyPr/>
          <a:lstStyle/>
          <a:p>
            <a:r>
              <a:rPr lang="pt-BR" sz="2400" dirty="0"/>
              <a:t>O Caso da Beneficência Portuguesa de São Paulo</a:t>
            </a:r>
          </a:p>
        </p:txBody>
      </p:sp>
      <p:sp>
        <p:nvSpPr>
          <p:cNvPr id="4" name="Espaço Reservado para Texto 2"/>
          <p:cNvSpPr txBox="1">
            <a:spLocks/>
          </p:cNvSpPr>
          <p:nvPr/>
        </p:nvSpPr>
        <p:spPr>
          <a:xfrm>
            <a:off x="2548212" y="4325747"/>
            <a:ext cx="5176464" cy="380166"/>
          </a:xfrm>
          <a:prstGeom prst="rect">
            <a:avLst/>
          </a:prstGeom>
        </p:spPr>
        <p:txBody>
          <a:bodyPr vert="horz" lIns="162617" tIns="81308" rIns="162617" bIns="81308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dirty="0"/>
              <a:t>Renato José Vieira</a:t>
            </a:r>
          </a:p>
          <a:p>
            <a:pPr algn="r"/>
            <a:r>
              <a:rPr lang="pt-BR" dirty="0"/>
              <a:t>Gerente Médico Corporativo</a:t>
            </a:r>
          </a:p>
        </p:txBody>
      </p:sp>
    </p:spTree>
    <p:extLst>
      <p:ext uri="{BB962C8B-B14F-4D97-AF65-F5344CB8AC3E}">
        <p14:creationId xmlns:p14="http://schemas.microsoft.com/office/powerpoint/2010/main" val="6499686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53865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794934" y="0"/>
            <a:ext cx="5238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Imagine que no meio de uma cirurgia cardíaca...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933244" y="2780613"/>
            <a:ext cx="4199467" cy="1384995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2800" dirty="0"/>
              <a:t>Você percebe que injetou 10ml de </a:t>
            </a:r>
            <a:r>
              <a:rPr lang="pt-BR" sz="2800" dirty="0" err="1"/>
              <a:t>clorexidine</a:t>
            </a:r>
            <a:r>
              <a:rPr lang="pt-BR" sz="2800" dirty="0"/>
              <a:t> aquoso no cateter venoso central...</a:t>
            </a:r>
          </a:p>
        </p:txBody>
      </p:sp>
    </p:spTree>
    <p:extLst>
      <p:ext uri="{BB962C8B-B14F-4D97-AF65-F5344CB8AC3E}">
        <p14:creationId xmlns:p14="http://schemas.microsoft.com/office/powerpoint/2010/main" val="2931897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288" r="27555"/>
          <a:stretch/>
        </p:blipFill>
        <p:spPr>
          <a:xfrm>
            <a:off x="0" y="0"/>
            <a:ext cx="4334933" cy="51435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924" r="19752"/>
          <a:stretch/>
        </p:blipFill>
        <p:spPr>
          <a:xfrm>
            <a:off x="4334933" y="0"/>
            <a:ext cx="4809067" cy="51435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3623733"/>
            <a:ext cx="4120444" cy="954107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Dr. Lucas deve contar o que houve?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549422" y="3618088"/>
            <a:ext cx="4594578" cy="954107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Sem dano, não há necessidade de contar?</a:t>
            </a:r>
          </a:p>
        </p:txBody>
      </p:sp>
      <p:sp>
        <p:nvSpPr>
          <p:cNvPr id="16" name="CaixaDeTexto 15"/>
          <p:cNvSpPr txBox="1"/>
          <p:nvPr/>
        </p:nvSpPr>
        <p:spPr>
          <a:xfrm rot="982137">
            <a:off x="3231108" y="-741867"/>
            <a:ext cx="42897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7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597536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575734" y="294784"/>
            <a:ext cx="4064000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C00000"/>
                </a:solidFill>
              </a:rPr>
              <a:t>SIM, Dr. L. deve contar o que houve...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94755" y="3544712"/>
            <a:ext cx="5463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/>
              <a:t>E queremos partilhar com outras Instituições o que nos faz acreditar nisso...</a:t>
            </a:r>
          </a:p>
        </p:txBody>
      </p:sp>
    </p:spTree>
    <p:extLst>
      <p:ext uri="{BB962C8B-B14F-4D97-AF65-F5344CB8AC3E}">
        <p14:creationId xmlns:p14="http://schemas.microsoft.com/office/powerpoint/2010/main" val="237131878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54045" y="1725060"/>
            <a:ext cx="3251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</a:rPr>
              <a:t>Pontos de Partida</a:t>
            </a:r>
          </a:p>
        </p:txBody>
      </p:sp>
      <p:cxnSp>
        <p:nvCxnSpPr>
          <p:cNvPr id="10" name="Conector reto 9"/>
          <p:cNvCxnSpPr/>
          <p:nvPr/>
        </p:nvCxnSpPr>
        <p:spPr>
          <a:xfrm flipH="1">
            <a:off x="6132038" y="1433303"/>
            <a:ext cx="23447" cy="21101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621323" y="735948"/>
            <a:ext cx="4977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Eventos Adversos são muito comuns...</a:t>
            </a:r>
          </a:p>
        </p:txBody>
      </p:sp>
    </p:spTree>
    <p:extLst>
      <p:ext uri="{BB962C8B-B14F-4D97-AF65-F5344CB8AC3E}">
        <p14:creationId xmlns:p14="http://schemas.microsoft.com/office/powerpoint/2010/main" val="2325053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2988</TotalTime>
  <Words>1071</Words>
  <Application>Microsoft Office PowerPoint</Application>
  <PresentationFormat>Apresentação na tela (16:9)</PresentationFormat>
  <Paragraphs>159</Paragraphs>
  <Slides>45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Chevin Pro Light</vt:lpstr>
      <vt:lpstr>Open Sans</vt:lpstr>
      <vt:lpstr>Open Sans Light</vt:lpstr>
      <vt:lpstr>Wingdings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Disclosure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é nossa política de disclosure?</vt:lpstr>
      <vt:lpstr>Apresentação do PowerPoint</vt:lpstr>
      <vt:lpstr>Princípios operacionais</vt:lpstr>
      <vt:lpstr>Time de Disclosure</vt:lpstr>
      <vt:lpstr>Comunicação Inicial</vt:lpstr>
      <vt:lpstr>Apresentação do PowerPoint</vt:lpstr>
      <vt:lpstr>Apresentação do PowerPoint</vt:lpstr>
      <vt:lpstr>Apresentação do PowerPoint</vt:lpstr>
      <vt:lpstr>Toda comunicação deve ser anotada em prontuário</vt:lpstr>
      <vt:lpstr>Situações Especiais</vt:lpstr>
      <vt:lpstr>Situações Especiais</vt:lpstr>
      <vt:lpstr>Situações Especiais</vt:lpstr>
      <vt:lpstr>Situações Especiais</vt:lpstr>
      <vt:lpstr>Exemplos</vt:lpstr>
      <vt:lpstr>Dificuldades</vt:lpstr>
      <vt:lpstr>1ª Experiência com judiciário &amp; disclosure</vt:lpstr>
      <vt:lpstr>1ª Experiência com judiciário &amp; disclosure</vt:lpstr>
      <vt:lpstr>1ª Experiência com judiciário &amp; disclosure</vt:lpstr>
      <vt:lpstr>Valores</vt:lpstr>
      <vt:lpstr>Valores</vt:lpstr>
      <vt:lpstr>Apresentação do PowerPoint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renato vieira</cp:lastModifiedBy>
  <cp:revision>212</cp:revision>
  <dcterms:created xsi:type="dcterms:W3CDTF">2016-11-22T14:07:25Z</dcterms:created>
  <dcterms:modified xsi:type="dcterms:W3CDTF">2018-03-14T15:38:07Z</dcterms:modified>
</cp:coreProperties>
</file>