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263" r:id="rId3"/>
    <p:sldId id="264" r:id="rId4"/>
    <p:sldId id="273" r:id="rId5"/>
    <p:sldId id="280" r:id="rId6"/>
    <p:sldId id="274" r:id="rId7"/>
    <p:sldId id="282" r:id="rId8"/>
    <p:sldId id="283" r:id="rId9"/>
    <p:sldId id="281" r:id="rId10"/>
    <p:sldId id="278" r:id="rId11"/>
    <p:sldId id="275" r:id="rId12"/>
    <p:sldId id="284" r:id="rId13"/>
    <p:sldId id="279" r:id="rId14"/>
    <p:sldId id="259" r:id="rId15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70427-4A47-40F5-B7DF-811A0893CC65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6A37-3305-44DB-A093-AC601C673B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94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257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983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406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779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473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49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13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198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35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063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920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6C2FAA2-0523-4EAD-AAED-5C6D319119E9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001C73-39F0-49D9-8778-00E79FBD13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7475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898" y="1591840"/>
            <a:ext cx="5540188" cy="97370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43184" y="3100388"/>
            <a:ext cx="11029616" cy="208667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pt-BR" sz="40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Disclosure</a:t>
            </a: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em instituições de saúde: </a:t>
            </a:r>
          </a:p>
          <a:p>
            <a:pPr algn="ctr">
              <a:lnSpc>
                <a:spcPct val="160000"/>
              </a:lnSpc>
            </a:pP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rPr>
              <a:t>DESMISTIFICANDO OS </a:t>
            </a: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BENEFÍCIOS </a:t>
            </a: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rPr>
              <a:t>DO SEGREDO</a:t>
            </a:r>
            <a:endParaRPr lang="pt-BR" sz="4000" i="1" cap="none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ea typeface="Open Sans" panose="020B0606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9958" y="4747356"/>
            <a:ext cx="10559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800" i="1" dirty="0"/>
          </a:p>
          <a:p>
            <a:pPr algn="ctr"/>
            <a:r>
              <a:rPr lang="pt-BR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1967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O </a:t>
            </a:r>
            <a:r>
              <a:rPr lang="pt-BR" sz="3000" dirty="0" err="1">
                <a:solidFill>
                  <a:schemeClr val="tx1"/>
                </a:solidFill>
              </a:rPr>
              <a:t>disclosure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15478"/>
            <a:ext cx="11029615" cy="363109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Informar?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Decisões sobre remediar o dano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Ampliação do acesso à informação e documentos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Medidas compensatórias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Acordos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239057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 fontScale="90000"/>
          </a:bodyPr>
          <a:lstStyle/>
          <a:p>
            <a:r>
              <a:rPr lang="pt-BR" sz="3000" dirty="0" err="1">
                <a:solidFill>
                  <a:schemeClr val="tx1"/>
                </a:solidFill>
              </a:rPr>
              <a:t>Disclosure</a:t>
            </a:r>
            <a:r>
              <a:rPr lang="pt-BR" sz="3000" dirty="0">
                <a:solidFill>
                  <a:schemeClr val="tx1"/>
                </a:solidFill>
              </a:rPr>
              <a:t> diminui ações e condenações judiciais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 err="1"/>
              <a:t>University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Michigan Health System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Modelo Michigan (desde 2001)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Redução de ações judiciais em 61,5%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Diminuição de despesas com ações 50%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Economia de U$ 2 milhões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t-BR" sz="25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492938A-FDD1-496F-945C-E3E6064CC9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862152"/>
            <a:ext cx="5791200" cy="50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99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O caminho para um processo de </a:t>
            </a:r>
            <a:r>
              <a:rPr lang="pt-BR" sz="3000" dirty="0" err="1">
                <a:solidFill>
                  <a:schemeClr val="tx1"/>
                </a:solidFill>
              </a:rPr>
              <a:t>disclosure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Concepção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Implantação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Execução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Revisão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82D47F2-3E7D-4747-AA9B-E0E0A1C7DE2A}"/>
              </a:ext>
            </a:extLst>
          </p:cNvPr>
          <p:cNvSpPr txBox="1"/>
          <p:nvPr/>
        </p:nvSpPr>
        <p:spPr>
          <a:xfrm>
            <a:off x="5786438" y="1943100"/>
            <a:ext cx="41290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PRODUZA PROVA PARA NÃO PRODUZIR DANO A SI MESMO</a:t>
            </a:r>
          </a:p>
        </p:txBody>
      </p:sp>
    </p:spTree>
    <p:extLst>
      <p:ext uri="{BB962C8B-B14F-4D97-AF65-F5344CB8AC3E}">
        <p14:creationId xmlns:p14="http://schemas.microsoft.com/office/powerpoint/2010/main" xmlns="" val="106983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http://www.vgplaw.com.br/healthcare/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F11A666B-9BD3-4FBC-8091-A1D3C11A3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270" y="2008947"/>
            <a:ext cx="4299451" cy="3678238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99DD157-E991-40A5-8354-C05D1D844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67" y="2008947"/>
            <a:ext cx="3234410" cy="3678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96D6F1E-D88C-42C6-8DA0-AB9DC8FA6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9149" y="2008947"/>
            <a:ext cx="3790121" cy="370505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4D6A749-7914-4ABE-8095-3507EAA8EB6F}"/>
              </a:ext>
            </a:extLst>
          </p:cNvPr>
          <p:cNvSpPr/>
          <p:nvPr/>
        </p:nvSpPr>
        <p:spPr>
          <a:xfrm>
            <a:off x="3154017" y="3175085"/>
            <a:ext cx="67851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</a:pPr>
            <a:r>
              <a:rPr lang="pt-BR" sz="3000" dirty="0">
                <a:solidFill>
                  <a:schemeClr val="accent4">
                    <a:lumMod val="75000"/>
                  </a:schemeClr>
                </a:solidFill>
              </a:rPr>
              <a:t>silvio.guidi@vgplaw.com.br</a:t>
            </a:r>
          </a:p>
        </p:txBody>
      </p:sp>
    </p:spTree>
    <p:extLst>
      <p:ext uri="{BB962C8B-B14F-4D97-AF65-F5344CB8AC3E}">
        <p14:creationId xmlns:p14="http://schemas.microsoft.com/office/powerpoint/2010/main" xmlns="" val="34637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73277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www.vgplaw.com.br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Tel./Fax: 4007.2221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18710" y="5337569"/>
            <a:ext cx="260731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CURITIBA</a:t>
            </a:r>
          </a:p>
          <a:p>
            <a:r>
              <a:rPr lang="pt-BR" sz="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Rua Mateus Leme, 575 – São Francisco</a:t>
            </a:r>
          </a:p>
          <a:p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Palacete Villa Sophia - CEP 80510-192</a:t>
            </a:r>
            <a:b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Curitiba – PR – Brasil</a:t>
            </a:r>
            <a:b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t-BR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92599" y="5337569"/>
            <a:ext cx="2528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BRASÍLIA</a:t>
            </a:r>
          </a:p>
          <a:p>
            <a:r>
              <a:rPr lang="pt-BR" sz="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SHS Quadra 06 - Complexo Brasil 21</a:t>
            </a:r>
            <a:b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2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Cj</a:t>
            </a: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C, Bloco E, Sala 1201 – Asa Sul</a:t>
            </a:r>
          </a:p>
          <a:p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Brasília – DF – Brasil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09454" y="5337569"/>
            <a:ext cx="2730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SÃO PAULO</a:t>
            </a:r>
          </a:p>
          <a:p>
            <a:r>
              <a:rPr lang="pt-BR" sz="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Av. Presidente Juscelino Kubitschek, 1545</a:t>
            </a:r>
          </a:p>
          <a:p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Conj. 47 | Vila Olímpia | CEP 04543-011</a:t>
            </a:r>
          </a:p>
          <a:p>
            <a:r>
              <a:rPr lang="pt-BR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São Paulo – SP – Brasil</a:t>
            </a:r>
          </a:p>
          <a:p>
            <a:endParaRPr lang="pt-BR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65" y="1817752"/>
            <a:ext cx="5540188" cy="9737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30"/>
          <a:stretch/>
        </p:blipFill>
        <p:spPr>
          <a:xfrm>
            <a:off x="4339064" y="3812385"/>
            <a:ext cx="1756935" cy="75826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E2886A0-0B0A-4EA4-87EC-C4A68D2875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2295" y="3698038"/>
            <a:ext cx="1130304" cy="15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8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7338" y="702156"/>
            <a:ext cx="9543469" cy="824494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Silvio </a:t>
            </a:r>
            <a:r>
              <a:rPr lang="pt-BR" sz="4000" dirty="0" err="1">
                <a:solidFill>
                  <a:schemeClr val="tx1"/>
                </a:solidFill>
              </a:rPr>
              <a:t>guidi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494" y="1908072"/>
            <a:ext cx="7537835" cy="48372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Sócio da área de </a:t>
            </a:r>
            <a:r>
              <a:rPr lang="pt-BR" dirty="0" err="1"/>
              <a:t>Healthcare</a:t>
            </a:r>
            <a:r>
              <a:rPr lang="pt-BR" dirty="0"/>
              <a:t> VG&amp;P Advogados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Mestre em Direito pela PUCSP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Coordenador do Boletim ONA Legal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Presidente da Comissão de Direito à Saúde da OAB/PR (2010/2012)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Membro do Fórum de Saúde do CNJ (2010/2012)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Já atuou em mais de 500 casos envolvendo o tema “erro médico”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Autor do trabalho “O Risco Jurídico na  Atividade Médico-hospitalar”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04" y="868891"/>
            <a:ext cx="735968" cy="7359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99F538-2E06-4526-8957-EF94D91AD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761" y="2090057"/>
            <a:ext cx="2733524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4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chemeClr val="tx1"/>
                </a:solidFill>
              </a:rPr>
              <a:t>A cultura do segredo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896400"/>
            <a:ext cx="4718958" cy="3962399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chemeClr val="accent4">
                    <a:lumMod val="75000"/>
                  </a:schemeClr>
                </a:solidFill>
              </a:rPr>
              <a:t>O paciente não irá entender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chemeClr val="accent4">
                    <a:lumMod val="75000"/>
                  </a:schemeClr>
                </a:solidFill>
              </a:rPr>
              <a:t>Contar agrava o risco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chemeClr val="accent4">
                    <a:lumMod val="75000"/>
                  </a:schemeClr>
                </a:solidFill>
              </a:rPr>
              <a:t>O paciente não vai saber que erramos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chemeClr val="accent4">
                    <a:lumMod val="75000"/>
                  </a:schemeClr>
                </a:solidFill>
              </a:rPr>
              <a:t>Não vamos produzir provas contra a instituição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F468776-71E3-4DE8-9BCC-9D46B3159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2" y="2180496"/>
            <a:ext cx="2876550" cy="3962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8D85A12-AC4E-40C1-9E28-A24020790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709" y="2180496"/>
            <a:ext cx="3021098" cy="39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55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chemeClr val="tx1"/>
                </a:solidFill>
              </a:rPr>
              <a:t>O que não se conta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7467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Riscos gerais de hospitalização (quedas, troca de identificação, estrutura inadequada, equipe insuficiente, segurança fragilizada)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Riscos específicos do tratamento/intervenção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Direitos e obrigações dos pacientes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Quase erros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Danos causados ao paciente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366707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chemeClr val="tx1"/>
                </a:solidFill>
              </a:rPr>
              <a:t>O segredo é um ilícito 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7467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endParaRPr lang="pt-BR" sz="3500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pt-BR" sz="3500" b="1" u="sng" dirty="0">
                <a:solidFill>
                  <a:schemeClr val="accent4">
                    <a:lumMod val="75000"/>
                  </a:schemeClr>
                </a:solidFill>
              </a:rPr>
              <a:t>INFORMAR É UM DEVER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Código de Defesa do Consumidor (art. 6º, III, art. 8º e art. 14)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Código de Ética Médica (art. 22 e art. 34)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Lei do Estado de São Paulo nº 10.241/1999 – direitos dos usuários de serviços de saúde (art. 2º, VI e VII)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3365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A Repercussão jurídica do segredo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RESPONSABILIDADE CIVIL- Erro médico - Cirurgia para redução de gordura abdominal, que acarretou na presença de excesso de gordura nos flancos (orelhas) - Relação jurídica estabelecida entre as partes regulada pelo Código de Defesa do Consumidor – </a:t>
            </a:r>
            <a:r>
              <a:rPr lang="pt-BR" b="1" dirty="0"/>
              <a:t>Dever de informar não observado – Hipótese em que assegurada ao consumidor a obtenção de informações suficientes e adequadas sobre a fruição e riscos do serviço a ser prestado – Fato que se </a:t>
            </a:r>
            <a:r>
              <a:rPr lang="pt-BR" b="1" dirty="0" err="1"/>
              <a:t>subsume</a:t>
            </a:r>
            <a:r>
              <a:rPr lang="pt-BR" b="1" dirty="0"/>
              <a:t> à negligência, não havendo que imputar o resultado à conduta da autora</a:t>
            </a:r>
            <a:r>
              <a:rPr lang="pt-BR" dirty="0"/>
              <a:t> – (TJSP;  Apelação 0009585-69.2007.8.26.0022; Data do Julgamento: 08/11/2017; Data de Registro: 08/11/2017).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Condenação: R$ 18.000,00 + custeio de cirurgia corretiva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92070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A Repercussão jurídica do segredo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indenização por dano moral – erro médico – </a:t>
            </a:r>
            <a:r>
              <a:rPr lang="pt-BR" u="sng" dirty="0"/>
              <a:t>laudo pericial que conclui pela ausência de erro médico, concluindo que não houve caracterização da má prática médica e sim má evolução da patologia</a:t>
            </a:r>
            <a:r>
              <a:rPr lang="pt-BR" dirty="0"/>
              <a:t> – </a:t>
            </a:r>
            <a:r>
              <a:rPr lang="pt-BR" b="1" dirty="0"/>
              <a:t>paciente que deixou de ser informado sobre os riscos de uma possível perda de audição – dever de informação não observado, que gera o dever de indenizar</a:t>
            </a:r>
            <a:r>
              <a:rPr lang="pt-BR" dirty="0"/>
              <a:t> – danos morais configurados – recurso parcialmente provido. </a:t>
            </a:r>
            <a:br>
              <a:rPr lang="pt-BR" dirty="0"/>
            </a:br>
            <a:r>
              <a:rPr lang="pt-BR" dirty="0"/>
              <a:t>(TJSP;  Apelação 0057037-06.2005.8.26.0100; Data do Julgamento: 20/09/2017).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Condenação: R$ 10.000,00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257842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A Repercussão jurídica do segredo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5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Quão a sensação natural de se descobrir omissões?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A informação não prestada e não registrada pode ser descoberta por uma laudo pericial?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O Magistrado pode levar em consideração a omissão de informações?</a:t>
            </a:r>
          </a:p>
          <a:p>
            <a:pPr lvl="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500" b="1" dirty="0">
                <a:solidFill>
                  <a:schemeClr val="accent4">
                    <a:lumMod val="75000"/>
                  </a:schemeClr>
                </a:solidFill>
              </a:rPr>
              <a:t>Vale a pena contar com a sorte?</a:t>
            </a:r>
          </a:p>
        </p:txBody>
      </p:sp>
    </p:spTree>
    <p:extLst>
      <p:ext uri="{BB962C8B-B14F-4D97-AF65-F5344CB8AC3E}">
        <p14:creationId xmlns:p14="http://schemas.microsoft.com/office/powerpoint/2010/main" xmlns="" val="89037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72" y="702156"/>
            <a:ext cx="9646835" cy="82449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O DISCLOSURE</a:t>
            </a:r>
          </a:p>
        </p:txBody>
      </p:sp>
      <p:sp>
        <p:nvSpPr>
          <p:cNvPr id="6" name="Elipse 5"/>
          <p:cNvSpPr/>
          <p:nvPr/>
        </p:nvSpPr>
        <p:spPr>
          <a:xfrm>
            <a:off x="581193" y="694206"/>
            <a:ext cx="1039180" cy="1039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91" y="904722"/>
            <a:ext cx="621928" cy="621928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9BA43AF6-A207-455C-936A-41BBC24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Compartilhamento de decisões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Transferência eficiente de informações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Apresentar riscos inerentes ao tratamento e as agravantes do paciente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Trazer o paciente para o time (colaboração)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/>
              <a:t>Apresentar deficiências e mecanismos de mitigação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396220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switch dir="r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Dividendo">
  <a:themeElements>
    <a:clrScheme name="VGP OFICIAL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FF9933"/>
      </a:accent4>
      <a:accent5>
        <a:srgbClr val="000000"/>
      </a:accent5>
      <a:accent6>
        <a:srgbClr val="7030A0"/>
      </a:accent6>
      <a:hlink>
        <a:srgbClr val="5F5F5F"/>
      </a:hlink>
      <a:folHlink>
        <a:srgbClr val="919191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764</TotalTime>
  <Words>560</Words>
  <Application>Microsoft Office PowerPoint</Application>
  <PresentationFormat>Personalizar</PresentationFormat>
  <Paragraphs>93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Dividendo</vt:lpstr>
      <vt:lpstr>Slide 1</vt:lpstr>
      <vt:lpstr>Silvio guidi</vt:lpstr>
      <vt:lpstr>A cultura do segredo</vt:lpstr>
      <vt:lpstr>O que não se conta</vt:lpstr>
      <vt:lpstr>O segredo é um ilícito </vt:lpstr>
      <vt:lpstr>A Repercussão jurídica do segredo</vt:lpstr>
      <vt:lpstr>A Repercussão jurídica do segredo</vt:lpstr>
      <vt:lpstr>A Repercussão jurídica do segredo</vt:lpstr>
      <vt:lpstr>O DISCLOSURE</vt:lpstr>
      <vt:lpstr>O disclosure</vt:lpstr>
      <vt:lpstr>Disclosure diminui ações e condenações judiciais</vt:lpstr>
      <vt:lpstr>O caminho para um processo de disclosure</vt:lpstr>
      <vt:lpstr>http://www.vgplaw.com.br/healthcare/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André Velasques</dc:creator>
  <cp:lastModifiedBy>Onlinetech</cp:lastModifiedBy>
  <cp:revision>121</cp:revision>
  <cp:lastPrinted>2016-05-25T13:48:06Z</cp:lastPrinted>
  <dcterms:created xsi:type="dcterms:W3CDTF">2015-08-26T17:13:09Z</dcterms:created>
  <dcterms:modified xsi:type="dcterms:W3CDTF">2018-03-14T16:25:29Z</dcterms:modified>
</cp:coreProperties>
</file>